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2" r:id="rId24"/>
    <p:sldId id="279" r:id="rId25"/>
    <p:sldId id="282" r:id="rId26"/>
    <p:sldId id="293"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F4D786F-A681-4622-884F-4EE1A3AC6E1C}" type="datetimeFigureOut">
              <a:rPr lang="zh-CN" altLang="en-US" smtClean="0"/>
              <a:pPr/>
              <a:t>2015/11/10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30300C-4702-49FD-85B7-C2213F932A9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D786F-A681-4622-884F-4EE1A3AC6E1C}" type="datetimeFigureOut">
              <a:rPr lang="zh-CN" altLang="en-US" smtClean="0"/>
              <a:pPr/>
              <a:t>2015/11/10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0300C-4702-49FD-85B7-C2213F932A9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US_Open_(tenni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57224" y="857233"/>
            <a:ext cx="7600976" cy="2357453"/>
          </a:xfrm>
        </p:spPr>
        <p:txBody>
          <a:bodyPr/>
          <a:lstStyle/>
          <a:p>
            <a:r>
              <a:rPr lang="en-US" altLang="zh-CN" b="1" dirty="0" smtClean="0"/>
              <a:t>《</a:t>
            </a:r>
            <a:r>
              <a:rPr lang="zh-CN" altLang="en-US" b="1" dirty="0" smtClean="0"/>
              <a:t>英语国家社会与文化入门</a:t>
            </a:r>
            <a:r>
              <a:rPr lang="en-US" altLang="zh-CN" b="1" dirty="0" smtClean="0"/>
              <a:t>》</a:t>
            </a:r>
            <a:r>
              <a:rPr lang="en-US" altLang="zh-CN" dirty="0" smtClean="0">
                <a:latin typeface="+mj-ea"/>
              </a:rPr>
              <a:t>(</a:t>
            </a:r>
            <a:r>
              <a:rPr lang="zh-CN" altLang="en-US" b="1" dirty="0" smtClean="0">
                <a:latin typeface="+mj-ea"/>
              </a:rPr>
              <a:t>上册）</a:t>
            </a:r>
            <a:endParaRPr lang="zh-CN" altLang="en-US" dirty="0"/>
          </a:p>
        </p:txBody>
      </p:sp>
      <p:sp>
        <p:nvSpPr>
          <p:cNvPr id="3" name="副标题 2"/>
          <p:cNvSpPr>
            <a:spLocks noGrp="1"/>
          </p:cNvSpPr>
          <p:nvPr>
            <p:ph type="subTitle" idx="1"/>
          </p:nvPr>
        </p:nvSpPr>
        <p:spPr>
          <a:xfrm>
            <a:off x="1000100" y="3500438"/>
            <a:ext cx="7286676" cy="2214578"/>
          </a:xfrm>
        </p:spPr>
        <p:txBody>
          <a:bodyPr>
            <a:normAutofit lnSpcReduction="10000"/>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smtClean="0">
                <a:solidFill>
                  <a:srgbClr val="FF0000"/>
                </a:solidFill>
                <a:latin typeface="Times New Roman" pitchFamily="18" charset="0"/>
                <a:cs typeface="Times New Roman" pitchFamily="18" charset="0"/>
              </a:rPr>
              <a:t>An Introduction</a:t>
            </a:r>
            <a:endParaRPr lang="en-US" altLang="zh-CN" b="1" dirty="0" smtClean="0">
              <a:solidFill>
                <a:srgbClr val="FF0000"/>
              </a:solidFill>
              <a:latin typeface="Times New Roman" pitchFamily="18" charset="0"/>
              <a:cs typeface="Times New Roman" pitchFamily="18" charset="0"/>
            </a:endParaRPr>
          </a:p>
          <a:p>
            <a:r>
              <a:rPr lang="en-US" altLang="zh-CN" b="1" dirty="0" smtClean="0">
                <a:solidFill>
                  <a:srgbClr val="FF0000"/>
                </a:solidFill>
                <a:latin typeface="Times New Roman" pitchFamily="18" charset="0"/>
                <a:cs typeface="Times New Roman" pitchFamily="18" charset="0"/>
              </a:rPr>
              <a:t>(Book One)</a:t>
            </a:r>
            <a:endParaRPr lang="zh-CN" altLang="en-US"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357166"/>
            <a:ext cx="3000396" cy="1077934"/>
          </a:xfrm>
        </p:spPr>
        <p:txBody>
          <a:bodyPr>
            <a:normAutofit/>
          </a:bodyPr>
          <a:lstStyle/>
          <a:p>
            <a:r>
              <a:rPr lang="en-US" altLang="zh-CN" sz="3600" b="0" dirty="0" smtClean="0">
                <a:latin typeface="Times New Roman" pitchFamily="18" charset="0"/>
                <a:cs typeface="Times New Roman" pitchFamily="18" charset="0"/>
              </a:rPr>
              <a:t>Football</a:t>
            </a:r>
            <a:endParaRPr lang="zh-CN" altLang="en-US" sz="3600" b="0" dirty="0">
              <a:latin typeface="Times New Roman" pitchFamily="18" charset="0"/>
              <a:cs typeface="Times New Roman" pitchFamily="18" charset="0"/>
            </a:endParaRPr>
          </a:p>
        </p:txBody>
      </p:sp>
      <p:pic>
        <p:nvPicPr>
          <p:cNvPr id="6" name="内容占位符 5" descr="England.jpg"/>
          <p:cNvPicPr>
            <a:picLocks noGrp="1" noChangeAspect="1"/>
          </p:cNvPicPr>
          <p:nvPr>
            <p:ph idx="1"/>
          </p:nvPr>
        </p:nvPicPr>
        <p:blipFill>
          <a:blip r:embed="rId2"/>
          <a:stretch>
            <a:fillRect/>
          </a:stretch>
        </p:blipFill>
        <p:spPr>
          <a:xfrm>
            <a:off x="2859771" y="1643050"/>
            <a:ext cx="5936857" cy="4000528"/>
          </a:xfrm>
        </p:spPr>
      </p:pic>
      <p:sp>
        <p:nvSpPr>
          <p:cNvPr id="5" name="文本占位符 4"/>
          <p:cNvSpPr>
            <a:spLocks noGrp="1"/>
          </p:cNvSpPr>
          <p:nvPr>
            <p:ph type="body" sz="half" idx="2"/>
          </p:nvPr>
        </p:nvSpPr>
        <p:spPr>
          <a:xfrm>
            <a:off x="642910" y="1785926"/>
            <a:ext cx="2214578" cy="4340237"/>
          </a:xfrm>
        </p:spPr>
        <p:txBody>
          <a:bodyPr>
            <a:normAutofit/>
          </a:bodyPr>
          <a:lstStyle/>
          <a:p>
            <a:r>
              <a:rPr lang="en-US" sz="2000" dirty="0" smtClean="0">
                <a:latin typeface="Times New Roman" pitchFamily="18" charset="0"/>
                <a:cs typeface="Times New Roman" pitchFamily="18" charset="0"/>
              </a:rPr>
              <a:t>During the Brazil </a:t>
            </a:r>
          </a:p>
          <a:p>
            <a:r>
              <a:rPr lang="en-US" sz="2000" dirty="0" smtClean="0">
                <a:latin typeface="Times New Roman" pitchFamily="18" charset="0"/>
                <a:cs typeface="Times New Roman" pitchFamily="18" charset="0"/>
              </a:rPr>
              <a:t>World Cup 2014, fans of England Team paint </a:t>
            </a:r>
            <a:r>
              <a:rPr lang="en-US" sz="2000" dirty="0">
                <a:latin typeface="Times New Roman" pitchFamily="18" charset="0"/>
                <a:cs typeface="Times New Roman" pitchFamily="18" charset="0"/>
              </a:rPr>
              <a:t>their faces and sing or chant football songs </a:t>
            </a:r>
            <a:r>
              <a:rPr lang="en-US" sz="2000" dirty="0" smtClean="0">
                <a:latin typeface="Times New Roman" pitchFamily="18" charset="0"/>
                <a:cs typeface="Times New Roman" pitchFamily="18" charset="0"/>
              </a:rPr>
              <a:t>, and </a:t>
            </a:r>
            <a:r>
              <a:rPr lang="en-US" sz="2000" dirty="0">
                <a:latin typeface="Times New Roman" pitchFamily="18" charset="0"/>
                <a:cs typeface="Times New Roman" pitchFamily="18" charset="0"/>
              </a:rPr>
              <a:t>it is not too difficult to imagine their warrior-ancestors.</a:t>
            </a:r>
            <a:endParaRPr lang="zh-CN" alt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Football</a:t>
            </a:r>
            <a:endParaRPr lang="zh-CN" altLang="en-US" sz="3600" dirty="0">
              <a:latin typeface="Times New Roman" pitchFamily="18" charset="0"/>
              <a:cs typeface="Times New Roman" pitchFamily="18" charset="0"/>
            </a:endParaRPr>
          </a:p>
        </p:txBody>
      </p:sp>
      <p:sp>
        <p:nvSpPr>
          <p:cNvPr id="6" name="内容占位符 5"/>
          <p:cNvSpPr>
            <a:spLocks noGrp="1"/>
          </p:cNvSpPr>
          <p:nvPr>
            <p:ph sz="half" idx="1"/>
          </p:nvPr>
        </p:nvSpPr>
        <p:spPr>
          <a:xfrm>
            <a:off x="428596" y="1357298"/>
            <a:ext cx="5143536" cy="4768865"/>
          </a:xfrm>
        </p:spPr>
        <p:txBody>
          <a:bodyPr>
            <a:normAutofit fontScale="92500" lnSpcReduction="20000"/>
          </a:bodyPr>
          <a:lstStyle/>
          <a:p>
            <a:r>
              <a:rPr lang="en-US" sz="2400" dirty="0" smtClean="0">
                <a:latin typeface="Times New Roman" pitchFamily="18" charset="0"/>
                <a:cs typeface="Times New Roman" pitchFamily="18" charset="0"/>
              </a:rPr>
              <a:t>The Football Association, known as the FA ,is the governing body of football in England, and the Crown dependencies of Jersey, Guernsey and the Isle of Man. Formed in 1863, it is the oldest football association in the world and is responsible for overseeing all aspects of the amateur and professional game in its territory. The FA is a member of both UEFA and FIFA and holds a permanent seat on the International Football Association Board(IFAB). All of England's professional football teams are members of the Football Association. The </a:t>
            </a:r>
            <a:r>
              <a:rPr lang="en-US" sz="2400" dirty="0">
                <a:latin typeface="Times New Roman" pitchFamily="18" charset="0"/>
                <a:cs typeface="Times New Roman" pitchFamily="18" charset="0"/>
              </a:rPr>
              <a:t>major teams compete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for a trophy title known as the FA </a:t>
            </a:r>
            <a:r>
              <a:rPr lang="en-US" sz="2400" dirty="0" smtClean="0">
                <a:latin typeface="Times New Roman" pitchFamily="18" charset="0"/>
                <a:cs typeface="Times New Roman" pitchFamily="18" charset="0"/>
              </a:rPr>
              <a:t>Cup.</a:t>
            </a:r>
            <a:endParaRPr lang="zh-CN" altLang="en-US" sz="2400" dirty="0">
              <a:latin typeface="Times New Roman" pitchFamily="18" charset="0"/>
              <a:cs typeface="Times New Roman" pitchFamily="18" charset="0"/>
            </a:endParaRPr>
          </a:p>
        </p:txBody>
      </p:sp>
      <p:pic>
        <p:nvPicPr>
          <p:cNvPr id="8" name="内容占位符 7" descr="220px-The_FA_Cup_Trophy.jpg"/>
          <p:cNvPicPr>
            <a:picLocks noGrp="1" noChangeAspect="1"/>
          </p:cNvPicPr>
          <p:nvPr>
            <p:ph sz="half" idx="2"/>
          </p:nvPr>
        </p:nvPicPr>
        <p:blipFill>
          <a:blip r:embed="rId2"/>
          <a:stretch>
            <a:fillRect/>
          </a:stretch>
        </p:blipFill>
        <p:spPr>
          <a:xfrm>
            <a:off x="5964736" y="2643188"/>
            <a:ext cx="2615203" cy="34829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1" y="285728"/>
            <a:ext cx="8258203" cy="1000132"/>
          </a:xfrm>
        </p:spPr>
        <p:txBody>
          <a:bodyPr>
            <a:normAutofit/>
          </a:bodyPr>
          <a:lstStyle/>
          <a:p>
            <a:pPr algn="ctr"/>
            <a:r>
              <a:rPr lang="en-US" altLang="zh-CN" sz="3600" b="0" dirty="0" smtClean="0">
                <a:latin typeface="Times New Roman" pitchFamily="18" charset="0"/>
                <a:cs typeface="Times New Roman" pitchFamily="18" charset="0"/>
              </a:rPr>
              <a:t>Football</a:t>
            </a:r>
            <a:endParaRPr lang="zh-CN" altLang="en-US" sz="3600" b="0" dirty="0">
              <a:latin typeface="Times New Roman" pitchFamily="18" charset="0"/>
              <a:cs typeface="Times New Roman" pitchFamily="18" charset="0"/>
            </a:endParaRPr>
          </a:p>
        </p:txBody>
      </p:sp>
      <p:pic>
        <p:nvPicPr>
          <p:cNvPr id="8" name="内容占位符 7" descr="Photos-David-Beckham-Playing-England-Soccer-Team-Amsterdam-Holland.jpg"/>
          <p:cNvPicPr>
            <a:picLocks noGrp="1" noChangeAspect="1"/>
          </p:cNvPicPr>
          <p:nvPr>
            <p:ph idx="1"/>
          </p:nvPr>
        </p:nvPicPr>
        <p:blipFill>
          <a:blip r:embed="rId2"/>
          <a:stretch>
            <a:fillRect/>
          </a:stretch>
        </p:blipFill>
        <p:spPr>
          <a:xfrm>
            <a:off x="2844039" y="1354728"/>
            <a:ext cx="5842761" cy="4217411"/>
          </a:xfrm>
        </p:spPr>
      </p:pic>
      <p:sp>
        <p:nvSpPr>
          <p:cNvPr id="7" name="文本占位符 6"/>
          <p:cNvSpPr>
            <a:spLocks noGrp="1"/>
          </p:cNvSpPr>
          <p:nvPr>
            <p:ph type="body" sz="half" idx="2"/>
          </p:nvPr>
        </p:nvSpPr>
        <p:spPr>
          <a:xfrm>
            <a:off x="571472" y="1285860"/>
            <a:ext cx="2071702" cy="4643470"/>
          </a:xfrm>
        </p:spPr>
        <p:txBody>
          <a:bodyPr>
            <a:noAutofit/>
          </a:bodyPr>
          <a:lstStyle/>
          <a:p>
            <a:r>
              <a:rPr lang="en-US" altLang="zh-CN" sz="2000" dirty="0" smtClean="0">
                <a:latin typeface="Times New Roman" pitchFamily="18" charset="0"/>
                <a:cs typeface="Times New Roman" pitchFamily="18" charset="0"/>
              </a:rPr>
              <a:t>David Beckham </a:t>
            </a:r>
            <a:r>
              <a:rPr lang="en-US" sz="2000" dirty="0" smtClean="0">
                <a:latin typeface="Times New Roman" pitchFamily="18" charset="0"/>
                <a:cs typeface="Times New Roman" pitchFamily="18" charset="0"/>
              </a:rPr>
              <a:t>is a retired English footballer. He has played for Manchester United, Milan, Real Madrid, the England national football team, etc. </a:t>
            </a:r>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n 2004 he was named in the FIFA 100 list of the world's greatest living players. </a:t>
            </a:r>
            <a:endParaRPr lang="zh-CN" altLang="en-US"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Tennis</a:t>
            </a:r>
            <a:endParaRPr lang="zh-CN" altLang="en-US" sz="3600" dirty="0">
              <a:latin typeface="Times New Roman" pitchFamily="18" charset="0"/>
              <a:cs typeface="Times New Roman" pitchFamily="18" charset="0"/>
            </a:endParaRPr>
          </a:p>
        </p:txBody>
      </p:sp>
      <p:sp>
        <p:nvSpPr>
          <p:cNvPr id="8" name="内容占位符 7"/>
          <p:cNvSpPr>
            <a:spLocks noGrp="1"/>
          </p:cNvSpPr>
          <p:nvPr>
            <p:ph idx="1"/>
          </p:nvPr>
        </p:nvSpPr>
        <p:spPr/>
        <p:txBody>
          <a:bodyPr>
            <a:normAutofit/>
          </a:bodyPr>
          <a:lstStyle/>
          <a:p>
            <a:r>
              <a:rPr lang="en-US" sz="2400" dirty="0">
                <a:latin typeface="Times New Roman" pitchFamily="18" charset="0"/>
                <a:cs typeface="Times New Roman" pitchFamily="18" charset="0"/>
              </a:rPr>
              <a:t>Tennis was invented in Britain and it owes its origins, literally, to the </a:t>
            </a:r>
            <a:r>
              <a:rPr lang="en-US" sz="2400" dirty="0" smtClean="0">
                <a:latin typeface="Times New Roman" pitchFamily="18" charset="0"/>
                <a:cs typeface="Times New Roman" pitchFamily="18" charset="0"/>
              </a:rPr>
              <a:t>Church. </a:t>
            </a:r>
            <a:r>
              <a:rPr lang="en-US" sz="2400" dirty="0">
                <a:latin typeface="Times New Roman" pitchFamily="18" charset="0"/>
                <a:cs typeface="Times New Roman" pitchFamily="18" charset="0"/>
              </a:rPr>
              <a:t>Church records indicate that by the mid-fifteenth century, people were making a game of bouncing a ball off the side of their local churches or cathedrals, first using the hand, and later a racquet.</a:t>
            </a:r>
            <a:r>
              <a:rPr lang="zh-CN" sz="2400" dirty="0" smtClean="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Wimbledon Championships or simply Wimbledon, is the oldest tennis tournament in the world, and widely considered the most prestigious.</a:t>
            </a:r>
            <a:r>
              <a:rPr lang="en-US" sz="2400" baseline="300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It has been held since 1877. It is one of the four Grand Slam tennis tournaments (Majors), the others being the Australian Open, the French Open and the US Open.</a:t>
            </a:r>
            <a:r>
              <a:rPr lang="en-US" sz="2400" dirty="0" smtClean="0">
                <a:latin typeface="Times New Roman" pitchFamily="18" charset="0"/>
                <a:cs typeface="Times New Roman" pitchFamily="18" charset="0"/>
                <a:hlinkClick r:id="rId2" action="ppaction://hlinkfile" tooltip="US Open (tennis)"/>
              </a:rPr>
              <a:t> </a:t>
            </a:r>
            <a:endParaRPr lang="zh-CN" altLang="en-US" sz="2400" dirty="0">
              <a:latin typeface="Times New Roman" pitchFamily="18" charset="0"/>
              <a:cs typeface="Times New Roman" pitchFamily="18" charset="0"/>
            </a:endParaRPr>
          </a:p>
          <a:p>
            <a:endParaRPr lang="zh-CN" alt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71472" y="274638"/>
            <a:ext cx="8115328" cy="939784"/>
          </a:xfrm>
        </p:spPr>
        <p:txBody>
          <a:bodyPr>
            <a:normAutofit/>
          </a:bodyPr>
          <a:lstStyle/>
          <a:p>
            <a:r>
              <a:rPr lang="en-US" altLang="zh-CN" sz="3600" dirty="0" smtClean="0">
                <a:latin typeface="Times New Roman" pitchFamily="18" charset="0"/>
                <a:cs typeface="Times New Roman" pitchFamily="18" charset="0"/>
              </a:rPr>
              <a:t>Tennis</a:t>
            </a:r>
            <a:endParaRPr lang="zh-CN" altLang="en-US" sz="3600" dirty="0">
              <a:latin typeface="Times New Roman" pitchFamily="18" charset="0"/>
              <a:cs typeface="Times New Roman" pitchFamily="18" charset="0"/>
            </a:endParaRPr>
          </a:p>
        </p:txBody>
      </p:sp>
      <p:sp>
        <p:nvSpPr>
          <p:cNvPr id="5" name="内容占位符 4"/>
          <p:cNvSpPr>
            <a:spLocks noGrp="1"/>
          </p:cNvSpPr>
          <p:nvPr>
            <p:ph sz="half" idx="1"/>
          </p:nvPr>
        </p:nvSpPr>
        <p:spPr>
          <a:xfrm>
            <a:off x="500034" y="1071546"/>
            <a:ext cx="3143272" cy="5054617"/>
          </a:xfrm>
        </p:spPr>
        <p:txBody>
          <a:bodyPr>
            <a:noAutofit/>
          </a:bodyPr>
          <a:lstStyle/>
          <a:p>
            <a:pPr>
              <a:buNone/>
            </a:pPr>
            <a:r>
              <a:rPr lang="en-US" sz="2000" dirty="0" smtClean="0">
                <a:latin typeface="Times New Roman" pitchFamily="18" charset="0"/>
                <a:cs typeface="Times New Roman" pitchFamily="18" charset="0"/>
              </a:rPr>
              <a:t>     Wimbledon</a:t>
            </a:r>
            <a:r>
              <a:rPr lang="en-US" sz="2000" dirty="0">
                <a:latin typeface="Times New Roman" pitchFamily="18" charset="0"/>
                <a:cs typeface="Times New Roman" pitchFamily="18" charset="0"/>
              </a:rPr>
              <a:t>, actually a London suburb, is where the world’ best players gather to compete on grass </a:t>
            </a:r>
            <a:r>
              <a:rPr lang="en-US" sz="2000" dirty="0" smtClean="0">
                <a:latin typeface="Times New Roman" pitchFamily="18" charset="0"/>
                <a:cs typeface="Times New Roman" pitchFamily="18" charset="0"/>
              </a:rPr>
              <a:t>courts</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one of the major events of the British sporting </a:t>
            </a:r>
            <a:r>
              <a:rPr lang="en-US" sz="2000" dirty="0" smtClean="0">
                <a:latin typeface="Times New Roman" pitchFamily="18" charset="0"/>
                <a:cs typeface="Times New Roman" pitchFamily="18" charset="0"/>
              </a:rPr>
              <a:t>calendar. </a:t>
            </a:r>
            <a:r>
              <a:rPr lang="en-US" sz="2000" dirty="0">
                <a:latin typeface="Times New Roman" pitchFamily="18" charset="0"/>
                <a:cs typeface="Times New Roman" pitchFamily="18" charset="0"/>
              </a:rPr>
              <a:t>Besides actually watching the tennis matches, other activities closely associated with the “Wimbledon fortnight” are eating strawberries and cream, drinking champagne and hoping that it </a:t>
            </a:r>
            <a:r>
              <a:rPr lang="en-US" sz="2000" dirty="0" smtClean="0">
                <a:latin typeface="Times New Roman" pitchFamily="18" charset="0"/>
                <a:cs typeface="Times New Roman" pitchFamily="18" charset="0"/>
              </a:rPr>
              <a:t>doesn’t.</a:t>
            </a:r>
            <a:endParaRPr lang="zh-CN" altLang="en-US" sz="2000" dirty="0">
              <a:latin typeface="Times New Roman" pitchFamily="18" charset="0"/>
              <a:cs typeface="Times New Roman" pitchFamily="18" charset="0"/>
            </a:endParaRPr>
          </a:p>
          <a:p>
            <a:endParaRPr lang="zh-CN" altLang="en-US" sz="2000" dirty="0"/>
          </a:p>
        </p:txBody>
      </p:sp>
      <p:pic>
        <p:nvPicPr>
          <p:cNvPr id="7" name="内容占位符 6" descr="800px-Centre_Court_roof.jpg"/>
          <p:cNvPicPr>
            <a:picLocks noGrp="1" noChangeAspect="1"/>
          </p:cNvPicPr>
          <p:nvPr>
            <p:ph sz="half" idx="2"/>
          </p:nvPr>
        </p:nvPicPr>
        <p:blipFill>
          <a:blip r:embed="rId2"/>
          <a:stretch>
            <a:fillRect/>
          </a:stretch>
        </p:blipFill>
        <p:spPr>
          <a:xfrm>
            <a:off x="3786718" y="2071678"/>
            <a:ext cx="5030091" cy="335758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Cricket</a:t>
            </a:r>
            <a:endParaRPr lang="zh-CN" altLang="en-US" sz="3600" dirty="0">
              <a:latin typeface="Times New Roman" pitchFamily="18" charset="0"/>
              <a:cs typeface="Times New Roman" pitchFamily="18" charset="0"/>
            </a:endParaRPr>
          </a:p>
        </p:txBody>
      </p:sp>
      <p:sp>
        <p:nvSpPr>
          <p:cNvPr id="6" name="内容占位符 5"/>
          <p:cNvSpPr>
            <a:spLocks noGrp="1"/>
          </p:cNvSpPr>
          <p:nvPr>
            <p:ph idx="1"/>
          </p:nvPr>
        </p:nvSpPr>
        <p:spPr>
          <a:xfrm>
            <a:off x="428596" y="1357298"/>
            <a:ext cx="8258204" cy="4768865"/>
          </a:xfrm>
        </p:spPr>
        <p:txBody>
          <a:bodyPr>
            <a:normAutofit/>
          </a:bodyPr>
          <a:lstStyle/>
          <a:p>
            <a:r>
              <a:rPr lang="en-US" sz="2000" dirty="0">
                <a:latin typeface="Times New Roman" pitchFamily="18" charset="0"/>
                <a:cs typeface="Times New Roman" pitchFamily="18" charset="0"/>
              </a:rPr>
              <a:t>Cricket was one of the very first team sports in Britain to have </a:t>
            </a:r>
            <a:r>
              <a:rPr lang="en-US" sz="2000" dirty="0" err="1">
                <a:latin typeface="Times New Roman" pitchFamily="18" charset="0"/>
                <a:cs typeface="Times New Roman" pitchFamily="18" charset="0"/>
              </a:rPr>
              <a:t>organised</a:t>
            </a:r>
            <a:r>
              <a:rPr lang="en-US" sz="2000" dirty="0">
                <a:latin typeface="Times New Roman" pitchFamily="18" charset="0"/>
                <a:cs typeface="Times New Roman" pitchFamily="18" charset="0"/>
              </a:rPr>
              <a:t> rules and to be played according to the same rules </a:t>
            </a:r>
            <a:r>
              <a:rPr lang="en-US" sz="2000" dirty="0" smtClean="0">
                <a:latin typeface="Times New Roman" pitchFamily="18" charset="0"/>
                <a:cs typeface="Times New Roman" pitchFamily="18" charset="0"/>
              </a:rPr>
              <a:t>nationally.</a:t>
            </a:r>
          </a:p>
          <a:p>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nineteenth century, cricket became a sport associated with the upper classes. It was a kind of a “snob” game played by boys who attended public </a:t>
            </a:r>
            <a:r>
              <a:rPr lang="en-US" sz="2000" dirty="0" smtClean="0">
                <a:latin typeface="Times New Roman" pitchFamily="18" charset="0"/>
                <a:cs typeface="Times New Roman" pitchFamily="18" charset="0"/>
              </a:rPr>
              <a:t>schools. Cricket </a:t>
            </a:r>
            <a:r>
              <a:rPr lang="en-US" sz="2000" dirty="0">
                <a:latin typeface="Times New Roman" pitchFamily="18" charset="0"/>
                <a:cs typeface="Times New Roman" pitchFamily="18" charset="0"/>
              </a:rPr>
              <a:t>also became popular in places where the public school system was adapted, like in the colonies of Australia, New Zealand, India and Pakistan.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generations of public school boys grew up to become the civil servants and rulers of the UK and its colonies, cricket became associated with a set of moral values, in particular the idea of “fair play” which </a:t>
            </a:r>
            <a:r>
              <a:rPr lang="en-US" sz="2000" dirty="0" err="1">
                <a:latin typeface="Times New Roman" pitchFamily="18" charset="0"/>
                <a:cs typeface="Times New Roman" pitchFamily="18" charset="0"/>
              </a:rPr>
              <a:t>characterised</a:t>
            </a:r>
            <a:r>
              <a:rPr lang="en-US" sz="2000" dirty="0">
                <a:latin typeface="Times New Roman" pitchFamily="18" charset="0"/>
                <a:cs typeface="Times New Roman" pitchFamily="18" charset="0"/>
              </a:rPr>
              <a:t> British government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British </a:t>
            </a:r>
            <a:r>
              <a:rPr lang="en-US" sz="2000" dirty="0">
                <a:latin typeface="Times New Roman" pitchFamily="18" charset="0"/>
                <a:cs typeface="Times New Roman" pitchFamily="18" charset="0"/>
              </a:rPr>
              <a:t>English is still full of references and phrases to </a:t>
            </a:r>
            <a:r>
              <a:rPr lang="en-US" sz="2000" dirty="0" smtClean="0">
                <a:latin typeface="Times New Roman" pitchFamily="18" charset="0"/>
                <a:cs typeface="Times New Roman" pitchFamily="18" charset="0"/>
              </a:rPr>
              <a:t>cricket.</a:t>
            </a:r>
          </a:p>
          <a:p>
            <a:r>
              <a:rPr lang="en-US" sz="2000" dirty="0" smtClean="0">
                <a:latin typeface="Times New Roman" pitchFamily="18" charset="0"/>
                <a:cs typeface="Times New Roman" pitchFamily="18" charset="0"/>
              </a:rPr>
              <a:t>In modern Britain, people from all walks of life play cricket.</a:t>
            </a:r>
          </a:p>
          <a:p>
            <a:endParaRPr lang="zh-CN" altLang="en-US"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Cricket</a:t>
            </a:r>
            <a:endParaRPr lang="zh-CN" altLang="en-US" sz="3600" dirty="0">
              <a:latin typeface="Times New Roman" pitchFamily="18" charset="0"/>
              <a:cs typeface="Times New Roman" pitchFamily="18" charset="0"/>
            </a:endParaRPr>
          </a:p>
        </p:txBody>
      </p:sp>
      <p:sp>
        <p:nvSpPr>
          <p:cNvPr id="5" name="内容占位符 4"/>
          <p:cNvSpPr>
            <a:spLocks noGrp="1"/>
          </p:cNvSpPr>
          <p:nvPr>
            <p:ph sz="half" idx="1"/>
          </p:nvPr>
        </p:nvSpPr>
        <p:spPr>
          <a:xfrm>
            <a:off x="428596" y="1357298"/>
            <a:ext cx="3429024" cy="4768865"/>
          </a:xfrm>
        </p:spPr>
        <p:txBody>
          <a:bodyPr>
            <a:normAutofit lnSpcReduction="10000"/>
          </a:bodyPr>
          <a:lstStyle/>
          <a:p>
            <a:r>
              <a:rPr lang="en-US" sz="2400" dirty="0" smtClean="0">
                <a:latin typeface="Times New Roman" pitchFamily="18" charset="0"/>
                <a:cs typeface="Times New Roman" pitchFamily="18" charset="0"/>
              </a:rPr>
              <a:t>Cricket is a bat-and-ball game played between two teams of 11 players each on a field at the centre of which is a rectangular 22-yard long pitch. Each team takes its turn to bat, attempting to score runs, while the other team fields. matches do not last just a few hours. They can go on for days.</a:t>
            </a:r>
            <a:endParaRPr lang="zh-CN" altLang="en-US" sz="2400" dirty="0">
              <a:latin typeface="Times New Roman" pitchFamily="18" charset="0"/>
              <a:cs typeface="Times New Roman" pitchFamily="18" charset="0"/>
            </a:endParaRPr>
          </a:p>
        </p:txBody>
      </p:sp>
      <p:pic>
        <p:nvPicPr>
          <p:cNvPr id="7" name="内容占位符 6" descr="500px-Muralitharan_bowling_to_Adam_Gilchrist.jpg"/>
          <p:cNvPicPr>
            <a:picLocks noGrp="1" noChangeAspect="1"/>
          </p:cNvPicPr>
          <p:nvPr>
            <p:ph sz="half" idx="2"/>
          </p:nvPr>
        </p:nvPicPr>
        <p:blipFill>
          <a:blip r:embed="rId2"/>
          <a:stretch>
            <a:fillRect/>
          </a:stretch>
        </p:blipFill>
        <p:spPr>
          <a:xfrm>
            <a:off x="3810235" y="2139156"/>
            <a:ext cx="5033701" cy="343298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Golf</a:t>
            </a:r>
            <a:endParaRPr lang="zh-CN" altLang="en-US" sz="3600" dirty="0">
              <a:latin typeface="Times New Roman" pitchFamily="18" charset="0"/>
              <a:cs typeface="Times New Roman" pitchFamily="18" charset="0"/>
            </a:endParaRPr>
          </a:p>
        </p:txBody>
      </p:sp>
      <p:sp>
        <p:nvSpPr>
          <p:cNvPr id="3" name="内容占位符 2"/>
          <p:cNvSpPr>
            <a:spLocks noGrp="1"/>
          </p:cNvSpPr>
          <p:nvPr>
            <p:ph sz="half" idx="1"/>
          </p:nvPr>
        </p:nvSpPr>
        <p:spPr>
          <a:xfrm>
            <a:off x="500034" y="1428736"/>
            <a:ext cx="2786082" cy="4697427"/>
          </a:xfrm>
        </p:spPr>
        <p:txBody>
          <a:bodyPr>
            <a:normAutofit fontScale="85000" lnSpcReduction="20000"/>
          </a:bodyPr>
          <a:lstStyle/>
          <a:p>
            <a:r>
              <a:rPr lang="en-US" sz="2400" dirty="0" smtClean="0">
                <a:latin typeface="Times New Roman" pitchFamily="18" charset="0"/>
                <a:cs typeface="Times New Roman" pitchFamily="18" charset="0"/>
              </a:rPr>
              <a:t>The modern game of golf originated in 15th-century Scotland. The game is played on a course, in general consisting of an arranged progression of either nine or 18 holes. Today avid golfers around the world dream of playing on the famous and ancient golf course at St Andrews, not far from Edinburgh in Scotland</a:t>
            </a:r>
            <a:endParaRPr lang="zh-CN" altLang="en-US" sz="2400" dirty="0" smtClean="0">
              <a:latin typeface="Times New Roman" pitchFamily="18" charset="0"/>
              <a:cs typeface="Times New Roman" pitchFamily="18" charset="0"/>
            </a:endParaRPr>
          </a:p>
          <a:p>
            <a:endParaRPr lang="zh-CN" altLang="en-US" dirty="0"/>
          </a:p>
        </p:txBody>
      </p:sp>
      <p:pic>
        <p:nvPicPr>
          <p:cNvPr id="5" name="内容占位符 4" descr="st_andrews_old_course.jpg"/>
          <p:cNvPicPr>
            <a:picLocks noGrp="1" noChangeAspect="1"/>
          </p:cNvPicPr>
          <p:nvPr>
            <p:ph sz="half" idx="2"/>
          </p:nvPr>
        </p:nvPicPr>
        <p:blipFill>
          <a:blip r:embed="rId2"/>
          <a:stretch>
            <a:fillRect/>
          </a:stretch>
        </p:blipFill>
        <p:spPr>
          <a:xfrm>
            <a:off x="3617484" y="1409884"/>
            <a:ext cx="5026482" cy="463573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Horse Racing</a:t>
            </a:r>
            <a:endParaRPr lang="zh-CN" altLang="en-US" sz="3600" dirty="0">
              <a:latin typeface="Times New Roman" pitchFamily="18" charset="0"/>
              <a:cs typeface="Times New Roman" pitchFamily="18" charset="0"/>
            </a:endParaRPr>
          </a:p>
        </p:txBody>
      </p:sp>
      <p:sp>
        <p:nvSpPr>
          <p:cNvPr id="5" name="内容占位符 4"/>
          <p:cNvSpPr>
            <a:spLocks noGrp="1"/>
          </p:cNvSpPr>
          <p:nvPr>
            <p:ph idx="1"/>
          </p:nvPr>
        </p:nvSpPr>
        <p:spPr>
          <a:xfrm>
            <a:off x="500034" y="1357298"/>
            <a:ext cx="8186766" cy="4768865"/>
          </a:xfrm>
        </p:spPr>
        <p:txBody>
          <a:bodyPr>
            <a:normAutofit/>
          </a:bodyPr>
          <a:lstStyle/>
          <a:p>
            <a:r>
              <a:rPr lang="en-US" sz="2400" dirty="0" smtClean="0">
                <a:latin typeface="Times New Roman" pitchFamily="18" charset="0"/>
                <a:cs typeface="Times New Roman" pitchFamily="18" charset="0"/>
              </a:rPr>
              <a:t>The true sport of British Kings (and Queens) is horse racing. </a:t>
            </a:r>
            <a:r>
              <a:rPr lang="en-US" sz="2400" dirty="0" err="1" smtClean="0">
                <a:latin typeface="Times New Roman" pitchFamily="18" charset="0"/>
                <a:cs typeface="Times New Roman" pitchFamily="18" charset="0"/>
              </a:rPr>
              <a:t>Organised</a:t>
            </a:r>
            <a:r>
              <a:rPr lang="en-US" sz="2400" dirty="0" smtClean="0">
                <a:latin typeface="Times New Roman" pitchFamily="18" charset="0"/>
                <a:cs typeface="Times New Roman" pitchFamily="18" charset="0"/>
              </a:rPr>
              <a:t> national horse races have been held throughout Britain for hundreds of years. At the heart of medieval life was the horse, a symbol of authority and wealth and necessary to travelling, hunting and warfare. The age of English chivalry is full of stories, songs, poems and depictions of the brave Knight on his steed.</a:t>
            </a:r>
            <a:r>
              <a:rPr lang="zh-CN" altLang="en-US" sz="2400" dirty="0" smtClean="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Sports which involve the riding of horses are still considered rather snobbish or aristocratic sports because the average British family cannot afford to own a horse.</a:t>
            </a:r>
            <a:endParaRPr lang="zh-CN" altLang="en-US" sz="24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rot="10800000" flipV="1">
            <a:off x="500034" y="5572140"/>
            <a:ext cx="8186766" cy="928694"/>
          </a:xfrm>
        </p:spPr>
        <p:txBody>
          <a:bodyPr>
            <a:normAutofit/>
          </a:bodyPr>
          <a:lstStyle/>
          <a:p>
            <a:pPr algn="l"/>
            <a:r>
              <a:rPr lang="en-US" altLang="zh-CN" sz="1800" dirty="0" smtClean="0">
                <a:latin typeface="Times New Roman" pitchFamily="18" charset="0"/>
                <a:cs typeface="Times New Roman" pitchFamily="18" charset="0"/>
              </a:rPr>
              <a:t>Horse racing attracts large crowds of spectators. Many people </a:t>
            </a:r>
            <a:r>
              <a:rPr lang="en-US" sz="1800" dirty="0" smtClean="0">
                <a:latin typeface="Times New Roman" pitchFamily="18" charset="0"/>
                <a:cs typeface="Times New Roman" pitchFamily="18" charset="0"/>
              </a:rPr>
              <a:t>enjoy betting on the horses. In any town centre people can go into a betting shop and place a bet on the horses. </a:t>
            </a:r>
            <a:endParaRPr lang="zh-CN" altLang="en-US" sz="1800" dirty="0">
              <a:latin typeface="Times New Roman" pitchFamily="18" charset="0"/>
              <a:cs typeface="Times New Roman" pitchFamily="18" charset="0"/>
            </a:endParaRPr>
          </a:p>
        </p:txBody>
      </p:sp>
      <p:pic>
        <p:nvPicPr>
          <p:cNvPr id="7" name="内容占位符 6" descr="_46141627_harbinger_1_766x511.jpg"/>
          <p:cNvPicPr>
            <a:picLocks noGrp="1" noChangeAspect="1"/>
          </p:cNvPicPr>
          <p:nvPr>
            <p:ph idx="1"/>
          </p:nvPr>
        </p:nvPicPr>
        <p:blipFill>
          <a:blip r:embed="rId2"/>
          <a:stretch>
            <a:fillRect/>
          </a:stretch>
        </p:blipFill>
        <p:spPr>
          <a:xfrm>
            <a:off x="714348" y="776644"/>
            <a:ext cx="7643866" cy="47694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74638"/>
            <a:ext cx="8258204" cy="1868478"/>
          </a:xfrm>
        </p:spPr>
        <p:txBody>
          <a:bodyPr>
            <a:normAutofit fontScale="90000"/>
          </a:bodyPr>
          <a:lstStyle/>
          <a:p>
            <a:r>
              <a:rPr lang="en-US" altLang="zh-CN" i="1" dirty="0" smtClean="0">
                <a:latin typeface="Times New Roman" pitchFamily="18" charset="0"/>
                <a:cs typeface="Times New Roman" pitchFamily="18" charset="0"/>
              </a:rPr>
              <a:t>The United Kingdom of Britain and Northern Ireland</a:t>
            </a:r>
            <a:br>
              <a:rPr lang="en-US" altLang="zh-CN" i="1" dirty="0" smtClean="0">
                <a:latin typeface="Times New Roman" pitchFamily="18" charset="0"/>
                <a:cs typeface="Times New Roman" pitchFamily="18" charset="0"/>
              </a:rPr>
            </a:br>
            <a:r>
              <a:rPr lang="en-US" altLang="zh-CN" sz="3600" dirty="0" smtClean="0">
                <a:latin typeface="Times New Roman" pitchFamily="18" charset="0"/>
                <a:cs typeface="Times New Roman" pitchFamily="18" charset="0"/>
              </a:rPr>
              <a:t>Unit 10 Sports, Holidays and Festivals in Britain</a:t>
            </a:r>
            <a:endParaRPr lang="zh-CN" altLang="en-US" sz="3600" dirty="0"/>
          </a:p>
        </p:txBody>
      </p:sp>
      <p:pic>
        <p:nvPicPr>
          <p:cNvPr id="4" name="内容占位符 3" descr="250px-Royal_Coat_of_Arms_of_the_United_Kingdom_svg.png"/>
          <p:cNvPicPr>
            <a:picLocks noGrp="1" noChangeAspect="1"/>
          </p:cNvPicPr>
          <p:nvPr>
            <p:ph idx="1"/>
          </p:nvPr>
        </p:nvPicPr>
        <p:blipFill>
          <a:blip r:embed="rId2"/>
          <a:stretch>
            <a:fillRect/>
          </a:stretch>
        </p:blipFill>
        <p:spPr>
          <a:xfrm>
            <a:off x="2462269" y="2214554"/>
            <a:ext cx="4206576" cy="407196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8186766" cy="368280"/>
          </a:xfrm>
        </p:spPr>
        <p:txBody>
          <a:bodyPr>
            <a:normAutofit fontScale="90000"/>
          </a:bodyPr>
          <a:lstStyle/>
          <a:p>
            <a:endParaRPr lang="zh-CN" altLang="en-US" sz="4000" dirty="0">
              <a:latin typeface="Times New Roman" pitchFamily="18" charset="0"/>
              <a:cs typeface="Times New Roman" pitchFamily="18" charset="0"/>
            </a:endParaRPr>
          </a:p>
        </p:txBody>
      </p:sp>
      <p:sp>
        <p:nvSpPr>
          <p:cNvPr id="4" name="文本占位符 3"/>
          <p:cNvSpPr>
            <a:spLocks noGrp="1"/>
          </p:cNvSpPr>
          <p:nvPr>
            <p:ph type="body" idx="1"/>
          </p:nvPr>
        </p:nvSpPr>
        <p:spPr>
          <a:xfrm>
            <a:off x="571472" y="857232"/>
            <a:ext cx="3925916" cy="1643074"/>
          </a:xfrm>
        </p:spPr>
        <p:txBody>
          <a:bodyPr>
            <a:noAutofit/>
          </a:bodyPr>
          <a:lstStyle/>
          <a:p>
            <a:r>
              <a:rPr lang="en-US" sz="1800" b="0" dirty="0" smtClean="0">
                <a:latin typeface="Times New Roman" pitchFamily="18" charset="0"/>
                <a:cs typeface="Times New Roman" pitchFamily="18" charset="0"/>
              </a:rPr>
              <a:t>Royal Ascot is the biggest social event associated with horse racing, attended by Queen Elizabeth II and various members of the Royal Family such as the Price of Wales (below). </a:t>
            </a:r>
            <a:endParaRPr lang="zh-CN" altLang="en-US" sz="1800" b="0" dirty="0">
              <a:latin typeface="Times New Roman" pitchFamily="18" charset="0"/>
              <a:cs typeface="Times New Roman" pitchFamily="18" charset="0"/>
            </a:endParaRPr>
          </a:p>
        </p:txBody>
      </p:sp>
      <p:pic>
        <p:nvPicPr>
          <p:cNvPr id="8" name="内容占位符 7" descr="prince of wales.jpg"/>
          <p:cNvPicPr>
            <a:picLocks noGrp="1" noChangeAspect="1"/>
          </p:cNvPicPr>
          <p:nvPr>
            <p:ph sz="half" idx="2"/>
          </p:nvPr>
        </p:nvPicPr>
        <p:blipFill>
          <a:blip r:embed="rId2"/>
          <a:stretch>
            <a:fillRect/>
          </a:stretch>
        </p:blipFill>
        <p:spPr>
          <a:xfrm>
            <a:off x="214283" y="2724485"/>
            <a:ext cx="4283106" cy="3179662"/>
          </a:xfrm>
        </p:spPr>
      </p:pic>
      <p:sp>
        <p:nvSpPr>
          <p:cNvPr id="6" name="文本占位符 5"/>
          <p:cNvSpPr>
            <a:spLocks noGrp="1"/>
          </p:cNvSpPr>
          <p:nvPr>
            <p:ph type="body" sz="quarter" idx="3"/>
          </p:nvPr>
        </p:nvSpPr>
        <p:spPr>
          <a:xfrm>
            <a:off x="4643438" y="1142984"/>
            <a:ext cx="4043363" cy="1214446"/>
          </a:xfrm>
        </p:spPr>
        <p:txBody>
          <a:bodyPr>
            <a:noAutofit/>
          </a:bodyPr>
          <a:lstStyle/>
          <a:p>
            <a:r>
              <a:rPr lang="en-US" sz="1800" b="0" dirty="0" smtClean="0">
                <a:latin typeface="Times New Roman" pitchFamily="18" charset="0"/>
                <a:cs typeface="Times New Roman" pitchFamily="18" charset="0"/>
              </a:rPr>
              <a:t>At Royal Ascot people dress up to show how fashionable they are, and women especially wear very elaborate and exotic hats. </a:t>
            </a:r>
            <a:endParaRPr lang="zh-CN" altLang="en-US" sz="1800" b="0" dirty="0">
              <a:latin typeface="Times New Roman" pitchFamily="18" charset="0"/>
              <a:cs typeface="Times New Roman" pitchFamily="18" charset="0"/>
            </a:endParaRPr>
          </a:p>
        </p:txBody>
      </p:sp>
      <p:pic>
        <p:nvPicPr>
          <p:cNvPr id="9" name="内容占位符 8" descr="ss-140617-royal-ascot-04-ss_full.jpg"/>
          <p:cNvPicPr>
            <a:picLocks noGrp="1" noChangeAspect="1"/>
          </p:cNvPicPr>
          <p:nvPr>
            <p:ph sz="quarter" idx="4"/>
          </p:nvPr>
        </p:nvPicPr>
        <p:blipFill>
          <a:blip r:embed="rId3"/>
          <a:stretch>
            <a:fillRect/>
          </a:stretch>
        </p:blipFill>
        <p:spPr>
          <a:xfrm>
            <a:off x="4566563" y="2786058"/>
            <a:ext cx="4539657" cy="307183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en-US" sz="4000" dirty="0" smtClean="0">
                <a:latin typeface="Times New Roman" pitchFamily="18" charset="0"/>
                <a:cs typeface="Times New Roman" pitchFamily="18" charset="0"/>
              </a:rPr>
              <a:t>II. Holidays and Festivals</a:t>
            </a:r>
            <a:endParaRPr lang="zh-CN" altLang="en-US" sz="4000" dirty="0">
              <a:latin typeface="Times New Roman" pitchFamily="18" charset="0"/>
              <a:cs typeface="Times New Roman" pitchFamily="18" charset="0"/>
            </a:endParaRPr>
          </a:p>
        </p:txBody>
      </p:sp>
      <p:sp>
        <p:nvSpPr>
          <p:cNvPr id="8" name="内容占位符 7"/>
          <p:cNvSpPr>
            <a:spLocks noGrp="1"/>
          </p:cNvSpPr>
          <p:nvPr>
            <p:ph idx="1"/>
          </p:nvPr>
        </p:nvSpPr>
        <p:spPr>
          <a:xfrm>
            <a:off x="214282" y="1500174"/>
            <a:ext cx="8472518" cy="4857784"/>
          </a:xfrm>
        </p:spPr>
        <p:txBody>
          <a:bodyPr>
            <a:noAutofit/>
          </a:bodyPr>
          <a:lstStyle/>
          <a:p>
            <a:r>
              <a:rPr lang="en-US" sz="2000" dirty="0" smtClean="0">
                <a:latin typeface="Times New Roman" pitchFamily="18" charset="0"/>
                <a:cs typeface="Times New Roman" pitchFamily="18" charset="0"/>
              </a:rPr>
              <a:t>Knowing a little bit about British holidays and customs and their origins is a good way of understanding what Britons find important in their lives and communities.</a:t>
            </a:r>
          </a:p>
          <a:p>
            <a:r>
              <a:rPr lang="en-US" sz="2000" dirty="0" smtClean="0">
                <a:latin typeface="Times New Roman" pitchFamily="18" charset="0"/>
                <a:cs typeface="Times New Roman" pitchFamily="18" charset="0"/>
              </a:rPr>
              <a:t> Throughout the year the British celebrate many holidays which reflect the religious, historical, social and cultural diversity of their country. </a:t>
            </a:r>
          </a:p>
          <a:p>
            <a:r>
              <a:rPr lang="en-US" sz="2000" dirty="0" smtClean="0">
                <a:latin typeface="Times New Roman" pitchFamily="18" charset="0"/>
                <a:cs typeface="Times New Roman" pitchFamily="18" charset="0"/>
              </a:rPr>
              <a:t>Some holidays are celebrated throughout the country and mark important events of the Christian calendar. Other holidays are based on local customs and traditions which reflect the variety of experience in different regions. </a:t>
            </a:r>
          </a:p>
          <a:p>
            <a:r>
              <a:rPr lang="en-US" sz="2000" dirty="0" smtClean="0">
                <a:latin typeface="Times New Roman" pitchFamily="18" charset="0"/>
                <a:cs typeface="Times New Roman" pitchFamily="18" charset="0"/>
              </a:rPr>
              <a:t>Holiday customs have changed as times have changed. Holidays remind us of how cultures change and influence each other; they also give us an opportunity to share in the rich cultural heritage of the United Kingdom.</a:t>
            </a:r>
            <a:endParaRPr lang="zh-CN" altLang="en-US" sz="20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8186766" cy="939784"/>
          </a:xfrm>
        </p:spPr>
        <p:txBody>
          <a:bodyPr>
            <a:normAutofit/>
          </a:bodyPr>
          <a:lstStyle/>
          <a:p>
            <a:r>
              <a:rPr lang="en-US" sz="3600" dirty="0" smtClean="0">
                <a:latin typeface="Times New Roman" pitchFamily="18" charset="0"/>
                <a:cs typeface="Times New Roman" pitchFamily="18" charset="0"/>
              </a:rPr>
              <a:t>Religious Holidays</a:t>
            </a:r>
            <a:endParaRPr lang="zh-CN" altLang="en-US" sz="3600" dirty="0">
              <a:latin typeface="Times New Roman" pitchFamily="18" charset="0"/>
              <a:cs typeface="Times New Roman" pitchFamily="18" charset="0"/>
            </a:endParaRPr>
          </a:p>
        </p:txBody>
      </p:sp>
      <p:sp>
        <p:nvSpPr>
          <p:cNvPr id="3" name="内容占位符 2"/>
          <p:cNvSpPr>
            <a:spLocks noGrp="1"/>
          </p:cNvSpPr>
          <p:nvPr>
            <p:ph idx="1"/>
          </p:nvPr>
        </p:nvSpPr>
        <p:spPr>
          <a:xfrm>
            <a:off x="500034" y="1285860"/>
            <a:ext cx="8186766" cy="4840303"/>
          </a:xfrm>
        </p:spPr>
        <p:txBody>
          <a:bodyPr>
            <a:normAutofit/>
          </a:bodyPr>
          <a:lstStyle/>
          <a:p>
            <a:r>
              <a:rPr lang="en-US" sz="2400" dirty="0" smtClean="0">
                <a:latin typeface="Times New Roman" pitchFamily="18" charset="0"/>
                <a:cs typeface="Times New Roman" pitchFamily="18" charset="0"/>
              </a:rPr>
              <a:t>Although Britain remains a mainly Christian nation, most Britons do not go to church regularly or engage in Christian worship. </a:t>
            </a:r>
          </a:p>
          <a:p>
            <a:r>
              <a:rPr lang="en-US" sz="2400" dirty="0" smtClean="0">
                <a:latin typeface="Times New Roman" pitchFamily="18" charset="0"/>
                <a:cs typeface="Times New Roman" pitchFamily="18" charset="0"/>
              </a:rPr>
              <a:t>Because of immigration and changing beliefs, most of the world’s religions are </a:t>
            </a:r>
            <a:r>
              <a:rPr lang="en-US" sz="2400" dirty="0" err="1" smtClean="0">
                <a:latin typeface="Times New Roman" pitchFamily="18" charset="0"/>
                <a:cs typeface="Times New Roman" pitchFamily="18" charset="0"/>
              </a:rPr>
              <a:t>practised</a:t>
            </a:r>
            <a:r>
              <a:rPr lang="en-US" sz="2400" dirty="0" smtClean="0">
                <a:latin typeface="Times New Roman" pitchFamily="18" charset="0"/>
                <a:cs typeface="Times New Roman" pitchFamily="18" charset="0"/>
              </a:rPr>
              <a:t> in Britain, with sizeable Hindu, Jewish, Muslim and Sikh communities and numerous smaller groups.</a:t>
            </a:r>
          </a:p>
          <a:p>
            <a:r>
              <a:rPr lang="en-US" sz="2400" dirty="0" smtClean="0">
                <a:latin typeface="Times New Roman" pitchFamily="18" charset="0"/>
                <a:cs typeface="Times New Roman" pitchFamily="18" charset="0"/>
              </a:rPr>
              <a:t>Although many Christian festivals are observed they have been adapted to fit the needs of a modern, secular society. </a:t>
            </a:r>
            <a:endParaRPr lang="zh-CN" alt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274638"/>
            <a:ext cx="8186766" cy="939784"/>
          </a:xfrm>
        </p:spPr>
        <p:txBody>
          <a:bodyPr>
            <a:normAutofit/>
          </a:bodyPr>
          <a:lstStyle/>
          <a:p>
            <a:r>
              <a:rPr lang="en-US" altLang="zh-CN" sz="3600" dirty="0" smtClean="0">
                <a:latin typeface="Times New Roman" pitchFamily="18" charset="0"/>
                <a:cs typeface="Times New Roman" pitchFamily="18" charset="0"/>
              </a:rPr>
              <a:t>Christmas</a:t>
            </a:r>
            <a:endParaRPr lang="zh-CN" altLang="en-US" sz="3600" dirty="0">
              <a:latin typeface="Times New Roman" pitchFamily="18" charset="0"/>
              <a:cs typeface="Times New Roman" pitchFamily="18" charset="0"/>
            </a:endParaRPr>
          </a:p>
        </p:txBody>
      </p:sp>
      <p:pic>
        <p:nvPicPr>
          <p:cNvPr id="7" name="内容占位符 6" descr="hotels10.jpg"/>
          <p:cNvPicPr>
            <a:picLocks noGrp="1" noChangeAspect="1"/>
          </p:cNvPicPr>
          <p:nvPr>
            <p:ph sz="half" idx="1"/>
          </p:nvPr>
        </p:nvPicPr>
        <p:blipFill>
          <a:blip r:embed="rId2"/>
          <a:stretch>
            <a:fillRect/>
          </a:stretch>
        </p:blipFill>
        <p:spPr>
          <a:xfrm>
            <a:off x="370449" y="1714489"/>
            <a:ext cx="3987237" cy="4000528"/>
          </a:xfrm>
        </p:spPr>
      </p:pic>
      <p:sp>
        <p:nvSpPr>
          <p:cNvPr id="6" name="内容占位符 5"/>
          <p:cNvSpPr>
            <a:spLocks noGrp="1"/>
          </p:cNvSpPr>
          <p:nvPr>
            <p:ph sz="half" idx="2"/>
          </p:nvPr>
        </p:nvSpPr>
        <p:spPr>
          <a:xfrm>
            <a:off x="4572000" y="1357298"/>
            <a:ext cx="4114800" cy="4768865"/>
          </a:xfrm>
        </p:spPr>
        <p:txBody>
          <a:bodyPr>
            <a:normAutofit fontScale="92500" lnSpcReduction="20000"/>
          </a:bodyPr>
          <a:lstStyle/>
          <a:p>
            <a:r>
              <a:rPr lang="en-US" dirty="0" smtClean="0">
                <a:latin typeface="Times New Roman" pitchFamily="18" charset="0"/>
                <a:cs typeface="Times New Roman" pitchFamily="18" charset="0"/>
              </a:rPr>
              <a:t>Christmas, December 25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is the biggest and best loved British holiday. Christmas commemorates the birth of Jesus Christ. Nowadays, Christmas is celebrated by most Britons by exchanging gifts and Christmas cards, preparing holiday foods, and decorating homes and workplaces with </a:t>
            </a:r>
            <a:r>
              <a:rPr lang="en-US" dirty="0" err="1" smtClean="0">
                <a:latin typeface="Times New Roman" pitchFamily="18" charset="0"/>
                <a:cs typeface="Times New Roman" pitchFamily="18" charset="0"/>
              </a:rPr>
              <a:t>coloured</a:t>
            </a:r>
            <a:r>
              <a:rPr lang="en-US" dirty="0" smtClean="0">
                <a:latin typeface="Times New Roman" pitchFamily="18" charset="0"/>
                <a:cs typeface="Times New Roman" pitchFamily="18" charset="0"/>
              </a:rPr>
              <a:t> lights, Christmas trees and ornaments</a:t>
            </a:r>
            <a:r>
              <a:rPr lang="en-US" dirty="0" smtClean="0"/>
              <a:t>.</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8186766" cy="868346"/>
          </a:xfrm>
        </p:spPr>
        <p:txBody>
          <a:bodyPr>
            <a:normAutofit/>
          </a:bodyPr>
          <a:lstStyle/>
          <a:p>
            <a:r>
              <a:rPr lang="en-US" altLang="zh-CN" sz="3600" dirty="0" smtClean="0">
                <a:latin typeface="Times New Roman" pitchFamily="18" charset="0"/>
                <a:cs typeface="Times New Roman" pitchFamily="18" charset="0"/>
              </a:rPr>
              <a:t>Christmas</a:t>
            </a:r>
            <a:endParaRPr lang="zh-CN" altLang="en-US" sz="3600" dirty="0">
              <a:latin typeface="Times New Roman" pitchFamily="18" charset="0"/>
              <a:cs typeface="Times New Roman" pitchFamily="18" charset="0"/>
            </a:endParaRPr>
          </a:p>
        </p:txBody>
      </p:sp>
      <p:sp>
        <p:nvSpPr>
          <p:cNvPr id="5" name="文本占位符 4"/>
          <p:cNvSpPr>
            <a:spLocks noGrp="1"/>
          </p:cNvSpPr>
          <p:nvPr>
            <p:ph type="body" idx="1"/>
          </p:nvPr>
        </p:nvSpPr>
        <p:spPr>
          <a:xfrm flipV="1">
            <a:off x="571472" y="1000108"/>
            <a:ext cx="2714644" cy="214314"/>
          </a:xfrm>
        </p:spPr>
        <p:txBody>
          <a:bodyPr>
            <a:normAutofit fontScale="40000" lnSpcReduction="20000"/>
          </a:bodyPr>
          <a:lstStyle/>
          <a:p>
            <a:endParaRPr lang="zh-CN" altLang="en-US" dirty="0"/>
          </a:p>
        </p:txBody>
      </p:sp>
      <p:sp>
        <p:nvSpPr>
          <p:cNvPr id="3" name="内容占位符 2"/>
          <p:cNvSpPr>
            <a:spLocks noGrp="1"/>
          </p:cNvSpPr>
          <p:nvPr>
            <p:ph sz="half" idx="2"/>
          </p:nvPr>
        </p:nvSpPr>
        <p:spPr>
          <a:xfrm>
            <a:off x="357158" y="1428736"/>
            <a:ext cx="3571900" cy="4697427"/>
          </a:xfrm>
        </p:spPr>
        <p:txBody>
          <a:bodyPr>
            <a:normAutofit fontScale="92500"/>
          </a:bodyPr>
          <a:lstStyle/>
          <a:p>
            <a:r>
              <a:rPr lang="en-US" sz="2400" dirty="0" smtClean="0">
                <a:latin typeface="Times New Roman" pitchFamily="18" charset="0"/>
                <a:cs typeface="Times New Roman" pitchFamily="18" charset="0"/>
              </a:rPr>
              <a:t>There are three Christmas traditions which are particularly British:</a:t>
            </a:r>
          </a:p>
          <a:p>
            <a:pPr>
              <a:buNone/>
            </a:pPr>
            <a:r>
              <a:rPr lang="en-US" altLang="zh-CN" sz="2400" dirty="0" smtClean="0">
                <a:latin typeface="Times New Roman" pitchFamily="18" charset="0"/>
                <a:cs typeface="Times New Roman" pitchFamily="18" charset="0"/>
              </a:rPr>
              <a:t>     -putting on </a:t>
            </a:r>
            <a:r>
              <a:rPr lang="en-US" sz="2400" dirty="0" smtClean="0">
                <a:latin typeface="Times New Roman" pitchFamily="18" charset="0"/>
                <a:cs typeface="Times New Roman" pitchFamily="18" charset="0"/>
              </a:rPr>
              <a:t>the Christmas Pantomime, a comical musical play;</a:t>
            </a:r>
          </a:p>
          <a:p>
            <a:pPr>
              <a:buNone/>
            </a:pPr>
            <a:r>
              <a:rPr lang="en-US" altLang="zh-C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hearing the Queen give her Christmas message to her realm over the television and radio;</a:t>
            </a:r>
          </a:p>
          <a:p>
            <a:pPr>
              <a:buNone/>
            </a:pPr>
            <a:r>
              <a:rPr lang="en-US" altLang="zh-C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Boxing Day, which falls on the day after Christmas.</a:t>
            </a:r>
            <a:endParaRPr lang="zh-CN" altLang="en-US" sz="2400" dirty="0" smtClean="0">
              <a:latin typeface="Times New Roman" pitchFamily="18" charset="0"/>
              <a:cs typeface="Times New Roman" pitchFamily="18" charset="0"/>
            </a:endParaRPr>
          </a:p>
          <a:p>
            <a:pPr>
              <a:buNone/>
            </a:pPr>
            <a:endParaRPr lang="zh-CN" altLang="en-US" sz="2000" dirty="0">
              <a:latin typeface="Times New Roman" pitchFamily="18" charset="0"/>
              <a:cs typeface="Times New Roman" pitchFamily="18" charset="0"/>
            </a:endParaRPr>
          </a:p>
        </p:txBody>
      </p:sp>
      <p:sp>
        <p:nvSpPr>
          <p:cNvPr id="6" name="文本占位符 5"/>
          <p:cNvSpPr>
            <a:spLocks noGrp="1"/>
          </p:cNvSpPr>
          <p:nvPr>
            <p:ph type="body" sz="quarter" idx="3"/>
          </p:nvPr>
        </p:nvSpPr>
        <p:spPr>
          <a:xfrm>
            <a:off x="4000496" y="1071546"/>
            <a:ext cx="4686305" cy="1428760"/>
          </a:xfrm>
        </p:spPr>
        <p:txBody>
          <a:bodyPr>
            <a:noAutofit/>
          </a:bodyPr>
          <a:lstStyle/>
          <a:p>
            <a:r>
              <a:rPr lang="en-US" sz="1800" b="0" dirty="0" smtClean="0">
                <a:latin typeface="Times New Roman" pitchFamily="18" charset="0"/>
                <a:cs typeface="Times New Roman" pitchFamily="18" charset="0"/>
              </a:rPr>
              <a:t>Pantomimes is a great Christmas tradition in London. This tradition seems to have developed in the 1800’s as a form of low opera, based on Children’s fairy stories.</a:t>
            </a:r>
            <a:endParaRPr lang="zh-CN" altLang="en-US" sz="1800" b="0" dirty="0">
              <a:latin typeface="Times New Roman" pitchFamily="18" charset="0"/>
              <a:cs typeface="Times New Roman" pitchFamily="18" charset="0"/>
            </a:endParaRPr>
          </a:p>
        </p:txBody>
      </p:sp>
      <p:pic>
        <p:nvPicPr>
          <p:cNvPr id="8" name="内容占位符 7" descr="Christmas London Pantomimes[5].jpg"/>
          <p:cNvPicPr>
            <a:picLocks noGrp="1" noChangeAspect="1"/>
          </p:cNvPicPr>
          <p:nvPr>
            <p:ph sz="quarter" idx="4"/>
          </p:nvPr>
        </p:nvPicPr>
        <p:blipFill>
          <a:blip r:embed="rId2"/>
          <a:stretch>
            <a:fillRect/>
          </a:stretch>
        </p:blipFill>
        <p:spPr>
          <a:xfrm>
            <a:off x="4000496" y="2714620"/>
            <a:ext cx="4859046" cy="367334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Easter</a:t>
            </a:r>
            <a:endParaRPr lang="zh-CN" altLang="en-US" sz="3600" dirty="0">
              <a:latin typeface="Times New Roman" pitchFamily="18" charset="0"/>
              <a:cs typeface="Times New Roman" pitchFamily="18" charset="0"/>
            </a:endParaRPr>
          </a:p>
        </p:txBody>
      </p:sp>
      <p:sp>
        <p:nvSpPr>
          <p:cNvPr id="8" name="内容占位符 7"/>
          <p:cNvSpPr>
            <a:spLocks noGrp="1"/>
          </p:cNvSpPr>
          <p:nvPr>
            <p:ph sz="half" idx="1"/>
          </p:nvPr>
        </p:nvSpPr>
        <p:spPr>
          <a:xfrm>
            <a:off x="500034" y="1428736"/>
            <a:ext cx="5857916" cy="4697427"/>
          </a:xfrm>
        </p:spPr>
        <p:txBody>
          <a:bodyPr>
            <a:normAutofit fontScale="85000" lnSpcReduction="20000"/>
          </a:bodyPr>
          <a:lstStyle/>
          <a:p>
            <a:r>
              <a:rPr lang="en-US" dirty="0" smtClean="0">
                <a:latin typeface="Times New Roman" pitchFamily="18" charset="0"/>
                <a:cs typeface="Times New Roman" pitchFamily="18" charset="0"/>
              </a:rPr>
              <a:t>For church-goers it is Easter, not Christmas, which is the most important Christian festival.</a:t>
            </a:r>
          </a:p>
          <a:p>
            <a:r>
              <a:rPr lang="en-US" dirty="0" smtClean="0">
                <a:latin typeface="Times New Roman" pitchFamily="18" charset="0"/>
                <a:cs typeface="Times New Roman" pitchFamily="18" charset="0"/>
              </a:rPr>
              <a:t> Easter commemorates the Crucifixion and Resurrection of Jesus Christ.</a:t>
            </a:r>
          </a:p>
          <a:p>
            <a:r>
              <a:rPr lang="en-US" dirty="0" smtClean="0">
                <a:latin typeface="Times New Roman" pitchFamily="18" charset="0"/>
                <a:cs typeface="Times New Roman" pitchFamily="18" charset="0"/>
              </a:rPr>
              <a:t>It occurs in the spring, and the main symbol of Easter is the Easter egg, originally a Christian symbol of new life. Nowadays people give each other chocolate or candy Easter Eggs</a:t>
            </a:r>
          </a:p>
          <a:p>
            <a:r>
              <a:rPr lang="en-US" dirty="0" smtClean="0">
                <a:latin typeface="Times New Roman" pitchFamily="18" charset="0"/>
                <a:cs typeface="Times New Roman" pitchFamily="18" charset="0"/>
              </a:rPr>
              <a:t>Christmas and Easter have been adopted and celebrated by non-Christian people who </a:t>
            </a:r>
            <a:r>
              <a:rPr lang="en-US" dirty="0" err="1" smtClean="0">
                <a:latin typeface="Times New Roman" pitchFamily="18" charset="0"/>
                <a:cs typeface="Times New Roman" pitchFamily="18" charset="0"/>
              </a:rPr>
              <a:t>emphasise</a:t>
            </a:r>
            <a:r>
              <a:rPr lang="en-US" dirty="0" smtClean="0">
                <a:latin typeface="Times New Roman" pitchFamily="18" charset="0"/>
                <a:cs typeface="Times New Roman" pitchFamily="18" charset="0"/>
              </a:rPr>
              <a:t> the secular rather than the religious aspects of the holidays.</a:t>
            </a:r>
            <a:endParaRPr lang="zh-CN" altLang="en-US" dirty="0" smtClean="0">
              <a:latin typeface="Times New Roman" pitchFamily="18" charset="0"/>
              <a:cs typeface="Times New Roman" pitchFamily="18" charset="0"/>
            </a:endParaRPr>
          </a:p>
          <a:p>
            <a:endParaRPr lang="zh-CN" altLang="en-US" dirty="0"/>
          </a:p>
        </p:txBody>
      </p:sp>
      <p:pic>
        <p:nvPicPr>
          <p:cNvPr id="10" name="内容占位符 9" descr="imagesCA81EZG2.jpg"/>
          <p:cNvPicPr>
            <a:picLocks noGrp="1" noChangeAspect="1"/>
          </p:cNvPicPr>
          <p:nvPr>
            <p:ph sz="half" idx="2"/>
          </p:nvPr>
        </p:nvPicPr>
        <p:blipFill>
          <a:blip r:embed="rId2"/>
          <a:stretch>
            <a:fillRect/>
          </a:stretch>
        </p:blipFill>
        <p:spPr>
          <a:xfrm>
            <a:off x="5786447" y="2786058"/>
            <a:ext cx="2744790" cy="274479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8186766" cy="939784"/>
          </a:xfrm>
        </p:spPr>
        <p:txBody>
          <a:bodyPr>
            <a:normAutofit/>
          </a:bodyPr>
          <a:lstStyle/>
          <a:p>
            <a:r>
              <a:rPr lang="en-US" altLang="zh-CN" sz="4000" dirty="0" smtClean="0">
                <a:latin typeface="Times New Roman" pitchFamily="18" charset="0"/>
                <a:cs typeface="Times New Roman" pitchFamily="18" charset="0"/>
              </a:rPr>
              <a:t>National Holidays</a:t>
            </a:r>
            <a:endParaRPr lang="zh-CN" altLang="en-US" sz="4000" dirty="0">
              <a:latin typeface="Times New Roman" pitchFamily="18" charset="0"/>
              <a:cs typeface="Times New Roman" pitchFamily="18" charset="0"/>
            </a:endParaRPr>
          </a:p>
        </p:txBody>
      </p:sp>
      <p:pic>
        <p:nvPicPr>
          <p:cNvPr id="5" name="内容占位符 4" descr="fc82cd5a3a7c286d49bc2e13660841e3.jpg"/>
          <p:cNvPicPr>
            <a:picLocks noGrp="1" noChangeAspect="1"/>
          </p:cNvPicPr>
          <p:nvPr>
            <p:ph idx="1"/>
          </p:nvPr>
        </p:nvPicPr>
        <p:blipFill>
          <a:blip r:embed="rId2"/>
          <a:stretch>
            <a:fillRect/>
          </a:stretch>
        </p:blipFill>
        <p:spPr>
          <a:xfrm>
            <a:off x="1500166" y="3076274"/>
            <a:ext cx="6143668" cy="3455813"/>
          </a:xfrm>
        </p:spPr>
      </p:pic>
      <p:sp>
        <p:nvSpPr>
          <p:cNvPr id="4" name="内容占位符 3"/>
          <p:cNvSpPr>
            <a:spLocks noGrp="1"/>
          </p:cNvSpPr>
          <p:nvPr>
            <p:ph sz="half" idx="4294967295"/>
          </p:nvPr>
        </p:nvSpPr>
        <p:spPr>
          <a:xfrm>
            <a:off x="714348" y="1142984"/>
            <a:ext cx="7643866" cy="1785949"/>
          </a:xfrm>
        </p:spPr>
        <p:txBody>
          <a:bodyPr>
            <a:normAutofit fontScale="70000" lnSpcReduction="20000"/>
          </a:bodyPr>
          <a:lstStyle/>
          <a:p>
            <a:r>
              <a:rPr lang="en-US" dirty="0" smtClean="0">
                <a:latin typeface="Times New Roman" pitchFamily="18" charset="0"/>
                <a:cs typeface="Times New Roman" pitchFamily="18" charset="0"/>
              </a:rPr>
              <a:t>Queen’s Birthday: One of Britain’s most impressive and </a:t>
            </a:r>
            <a:r>
              <a:rPr lang="en-US" dirty="0" err="1" smtClean="0">
                <a:latin typeface="Times New Roman" pitchFamily="18" charset="0"/>
                <a:cs typeface="Times New Roman" pitchFamily="18" charset="0"/>
              </a:rPr>
              <a:t>colourful</a:t>
            </a:r>
            <a:r>
              <a:rPr lang="en-US" dirty="0" smtClean="0">
                <a:latin typeface="Times New Roman" pitchFamily="18" charset="0"/>
                <a:cs typeface="Times New Roman" pitchFamily="18" charset="0"/>
              </a:rPr>
              <a:t> festivals happens on the second Saturday in June when the Queen’s Birthday is officially celebrated by “Trooping the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around Buckingham Palace in London. The pomp and ceremony surrounding the Queen inspecting her troops draws hundreds of people.</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74638"/>
            <a:ext cx="8258204" cy="939784"/>
          </a:xfrm>
        </p:spPr>
        <p:txBody>
          <a:bodyPr>
            <a:normAutofit/>
          </a:bodyPr>
          <a:lstStyle/>
          <a:p>
            <a:r>
              <a:rPr lang="en-US" altLang="zh-CN" sz="3600" dirty="0" smtClean="0">
                <a:latin typeface="Times New Roman" pitchFamily="18" charset="0"/>
                <a:cs typeface="Times New Roman" pitchFamily="18" charset="0"/>
              </a:rPr>
              <a:t>Bonfire Night</a:t>
            </a:r>
            <a:endParaRPr lang="zh-CN" altLang="en-US" sz="3600" dirty="0">
              <a:latin typeface="Times New Roman" pitchFamily="18" charset="0"/>
              <a:cs typeface="Times New Roman" pitchFamily="18" charset="0"/>
            </a:endParaRPr>
          </a:p>
        </p:txBody>
      </p:sp>
      <p:sp>
        <p:nvSpPr>
          <p:cNvPr id="3" name="内容占位符 2"/>
          <p:cNvSpPr>
            <a:spLocks noGrp="1"/>
          </p:cNvSpPr>
          <p:nvPr>
            <p:ph sz="half" idx="1"/>
          </p:nvPr>
        </p:nvSpPr>
        <p:spPr>
          <a:xfrm>
            <a:off x="428596" y="1357298"/>
            <a:ext cx="3857652" cy="4768865"/>
          </a:xfrm>
        </p:spPr>
        <p:txBody>
          <a:bodyPr>
            <a:normAutofit lnSpcReduction="10000"/>
          </a:bodyPr>
          <a:lstStyle/>
          <a:p>
            <a:r>
              <a:rPr lang="en-US" sz="2000" dirty="0" smtClean="0">
                <a:latin typeface="Times New Roman" pitchFamily="18" charset="0"/>
                <a:cs typeface="Times New Roman" pitchFamily="18" charset="0"/>
              </a:rPr>
              <a:t>Bonfire Night: One truly English holiday is Bonfire Night, also called Guy Fawkes Night, celebrated in the early autumn. The origin of this holiday was the failed plan to blow up the British Parliament and kill the Protestant King in 1605. The biggest Bonfire Night celebration is held in the small medieval town of Lewes, where torchlight parades wind through the narrow streets. At the end of the parade, giant effigies of the Pope</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Guy Fawkes are blown up with fireworks. </a:t>
            </a:r>
          </a:p>
          <a:p>
            <a:endParaRPr lang="zh-CN" altLang="en-US" sz="2000" dirty="0">
              <a:latin typeface="Times New Roman" pitchFamily="18" charset="0"/>
              <a:cs typeface="Times New Roman" pitchFamily="18" charset="0"/>
            </a:endParaRPr>
          </a:p>
        </p:txBody>
      </p:sp>
      <p:pic>
        <p:nvPicPr>
          <p:cNvPr id="5" name="内容占位符 4" descr="Bonfire-Guy-Nov-5th.jpg"/>
          <p:cNvPicPr>
            <a:picLocks noGrp="1" noChangeAspect="1"/>
          </p:cNvPicPr>
          <p:nvPr>
            <p:ph sz="half" idx="2"/>
          </p:nvPr>
        </p:nvPicPr>
        <p:blipFill>
          <a:blip r:embed="rId2"/>
          <a:stretch>
            <a:fillRect/>
          </a:stretch>
        </p:blipFill>
        <p:spPr>
          <a:xfrm>
            <a:off x="4455767" y="2071678"/>
            <a:ext cx="4409753" cy="35719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Orange marches</a:t>
            </a:r>
            <a:endParaRPr lang="zh-CN" altLang="en-US" sz="3600" dirty="0">
              <a:latin typeface="Times New Roman" pitchFamily="18" charset="0"/>
              <a:cs typeface="Times New Roman" pitchFamily="18" charset="0"/>
            </a:endParaRPr>
          </a:p>
        </p:txBody>
      </p:sp>
      <p:sp>
        <p:nvSpPr>
          <p:cNvPr id="3" name="内容占位符 2"/>
          <p:cNvSpPr>
            <a:spLocks noGrp="1"/>
          </p:cNvSpPr>
          <p:nvPr>
            <p:ph sz="half" idx="1"/>
          </p:nvPr>
        </p:nvSpPr>
        <p:spPr/>
        <p:txBody>
          <a:bodyPr>
            <a:normAutofit/>
          </a:bodyPr>
          <a:lstStyle/>
          <a:p>
            <a:r>
              <a:rPr lang="en-US" sz="2000" dirty="0" smtClean="0">
                <a:latin typeface="Times New Roman" pitchFamily="18" charset="0"/>
                <a:cs typeface="Times New Roman" pitchFamily="18" charset="0"/>
              </a:rPr>
              <a:t>Orange marches, or Orange walks, are a series of parades held annually by members of the Orange Order on a regular basis during the summer in Northern Ireland, Scotland, and occasionally in England, the Republic of Ireland , and throughout the Commonwealth. These typically build up to 12 July celebrations which mark Prince William of Orange’s victory over King James II at the Battle of the Boyne in 1690. </a:t>
            </a:r>
            <a:endParaRPr lang="zh-CN" altLang="en-US" sz="2000" dirty="0">
              <a:latin typeface="Times New Roman" pitchFamily="18" charset="0"/>
              <a:cs typeface="Times New Roman" pitchFamily="18" charset="0"/>
            </a:endParaRPr>
          </a:p>
        </p:txBody>
      </p:sp>
      <p:pic>
        <p:nvPicPr>
          <p:cNvPr id="5" name="内容占位符 4" descr="300px-Orangemen_parade_in_Bangor,_12_July_2010_-_geograph_-_1963238.jpg"/>
          <p:cNvPicPr>
            <a:picLocks noGrp="1" noChangeAspect="1"/>
          </p:cNvPicPr>
          <p:nvPr>
            <p:ph sz="half" idx="2"/>
          </p:nvPr>
        </p:nvPicPr>
        <p:blipFill>
          <a:blip r:embed="rId2"/>
          <a:stretch>
            <a:fillRect/>
          </a:stretch>
        </p:blipFill>
        <p:spPr>
          <a:xfrm>
            <a:off x="4495135" y="1714488"/>
            <a:ext cx="4367400" cy="4143404"/>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St Patrick’s Day</a:t>
            </a:r>
            <a:br>
              <a:rPr lang="en-US" sz="3600" dirty="0" smtClean="0">
                <a:latin typeface="Times New Roman" pitchFamily="18" charset="0"/>
                <a:cs typeface="Times New Roman" pitchFamily="18" charset="0"/>
              </a:rPr>
            </a:br>
            <a:endParaRPr lang="zh-CN" altLang="en-US" sz="2200" dirty="0">
              <a:latin typeface="Times New Roman" pitchFamily="18" charset="0"/>
              <a:cs typeface="Times New Roman" pitchFamily="18" charset="0"/>
            </a:endParaRPr>
          </a:p>
        </p:txBody>
      </p:sp>
      <p:pic>
        <p:nvPicPr>
          <p:cNvPr id="6" name="内容占位符 5" descr="SaintPatrickShamrock.jpg"/>
          <p:cNvPicPr>
            <a:picLocks noGrp="1" noChangeAspect="1"/>
          </p:cNvPicPr>
          <p:nvPr>
            <p:ph sz="half" idx="1"/>
          </p:nvPr>
        </p:nvPicPr>
        <p:blipFill>
          <a:blip r:embed="rId2"/>
          <a:stretch>
            <a:fillRect/>
          </a:stretch>
        </p:blipFill>
        <p:spPr>
          <a:xfrm>
            <a:off x="457200" y="1783933"/>
            <a:ext cx="4038600" cy="4158496"/>
          </a:xfrm>
        </p:spPr>
      </p:pic>
      <p:sp>
        <p:nvSpPr>
          <p:cNvPr id="4" name="内容占位符 3"/>
          <p:cNvSpPr>
            <a:spLocks noGrp="1"/>
          </p:cNvSpPr>
          <p:nvPr>
            <p:ph sz="half" idx="2"/>
          </p:nvPr>
        </p:nvSpPr>
        <p:spPr/>
        <p:txBody>
          <a:bodyPr>
            <a:normAutofit/>
          </a:bodyPr>
          <a:lstStyle/>
          <a:p>
            <a:r>
              <a:rPr lang="en-US" sz="2400" dirty="0" smtClean="0">
                <a:latin typeface="Times New Roman" pitchFamily="18" charset="0"/>
                <a:cs typeface="Times New Roman" pitchFamily="18" charset="0"/>
              </a:rPr>
              <a:t>Northern Irish Catholics celebrate the birthday of the patron saint of Ireland, St Patrick, on March 17 each year. Patrick was a Catholic bishop who lived in the 5th century and is thought to have brought Christianity to Ireland.</a:t>
            </a:r>
            <a:endParaRPr lang="zh-CN"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Quiz</a:t>
            </a:r>
            <a:endParaRPr lang="zh-CN" altLang="en-US" dirty="0"/>
          </a:p>
        </p:txBody>
      </p:sp>
      <p:sp>
        <p:nvSpPr>
          <p:cNvPr id="3" name="内容占位符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 </a:t>
            </a:r>
            <a:endParaRPr lang="zh-CN" altLang="en-US" dirty="0" smtClean="0">
              <a:latin typeface="Times New Roman" pitchFamily="18" charset="0"/>
              <a:cs typeface="Times New Roman" pitchFamily="18" charset="0"/>
            </a:endParaRPr>
          </a:p>
          <a:p>
            <a:pPr>
              <a:buNone/>
            </a:pPr>
            <a:r>
              <a:rPr lang="en-US" dirty="0" smtClean="0"/>
              <a:t>    1  </a:t>
            </a:r>
            <a:r>
              <a:rPr lang="zh-CN" altLang="en-US" sz="2800" dirty="0" smtClean="0"/>
              <a:t>英国足球协会</a:t>
            </a:r>
            <a:endParaRPr lang="en-US" altLang="zh-CN" sz="2800" dirty="0" smtClean="0"/>
          </a:p>
          <a:p>
            <a:pPr>
              <a:buNone/>
            </a:pPr>
            <a:r>
              <a:rPr lang="en-US" sz="2800" dirty="0" smtClean="0"/>
              <a:t>     2  </a:t>
            </a:r>
            <a:r>
              <a:rPr lang="zh-CN" altLang="en-US" sz="2800" dirty="0" smtClean="0"/>
              <a:t>板球</a:t>
            </a:r>
            <a:endParaRPr lang="en-US" sz="2800" dirty="0" smtClean="0"/>
          </a:p>
          <a:p>
            <a:pPr>
              <a:buNone/>
            </a:pPr>
            <a:r>
              <a:rPr lang="en-US" dirty="0" smtClean="0"/>
              <a:t>    3  </a:t>
            </a:r>
            <a:r>
              <a:rPr lang="zh-CN" altLang="en-US" sz="2800" dirty="0" smtClean="0"/>
              <a:t>温布尔登</a:t>
            </a:r>
          </a:p>
          <a:p>
            <a:pPr>
              <a:buNone/>
            </a:pPr>
            <a:r>
              <a:rPr lang="en-US" dirty="0" smtClean="0"/>
              <a:t>    4  </a:t>
            </a:r>
            <a:r>
              <a:rPr lang="zh-CN" altLang="en-US" sz="2800" dirty="0" smtClean="0"/>
              <a:t>复活节</a:t>
            </a:r>
          </a:p>
          <a:p>
            <a:pPr>
              <a:buNone/>
            </a:pPr>
            <a:r>
              <a:rPr lang="en-US" dirty="0" smtClean="0"/>
              <a:t>    5  </a:t>
            </a:r>
            <a:r>
              <a:rPr lang="zh-CN" altLang="en-US" sz="2800" dirty="0" smtClean="0"/>
              <a:t>篝火之夜</a:t>
            </a:r>
            <a:endParaRPr lang="zh-CN"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71472" y="274638"/>
            <a:ext cx="8115328" cy="939784"/>
          </a:xfrm>
        </p:spPr>
        <p:txBody>
          <a:bodyPr>
            <a:normAutofit/>
          </a:bodyPr>
          <a:lstStyle/>
          <a:p>
            <a:r>
              <a:rPr lang="en-US" altLang="zh-CN" sz="3600" dirty="0" err="1" smtClean="0">
                <a:latin typeface="Times New Roman" pitchFamily="18" charset="0"/>
                <a:cs typeface="Times New Roman" pitchFamily="18" charset="0"/>
              </a:rPr>
              <a:t>Hogmanay</a:t>
            </a:r>
            <a:endParaRPr lang="zh-CN" altLang="en-US" sz="3600" dirty="0">
              <a:latin typeface="Times New Roman" pitchFamily="18" charset="0"/>
              <a:cs typeface="Times New Roman" pitchFamily="18" charset="0"/>
            </a:endParaRPr>
          </a:p>
        </p:txBody>
      </p:sp>
      <p:sp>
        <p:nvSpPr>
          <p:cNvPr id="5" name="内容占位符 4"/>
          <p:cNvSpPr>
            <a:spLocks noGrp="1"/>
          </p:cNvSpPr>
          <p:nvPr>
            <p:ph sz="half" idx="1"/>
          </p:nvPr>
        </p:nvSpPr>
        <p:spPr>
          <a:xfrm>
            <a:off x="285720" y="1285860"/>
            <a:ext cx="3714776" cy="4840303"/>
          </a:xfrm>
        </p:spPr>
        <p:txBody>
          <a:bodyPr>
            <a:normAutofit fontScale="77500" lnSpcReduction="20000"/>
          </a:bodyPr>
          <a:lstStyle/>
          <a:p>
            <a:r>
              <a:rPr lang="en-US" dirty="0" smtClean="0">
                <a:latin typeface="Times New Roman" pitchFamily="18" charset="0"/>
                <a:cs typeface="Times New Roman" pitchFamily="18" charset="0"/>
              </a:rPr>
              <a:t>In Scotland, New Year’s Eve called </a:t>
            </a:r>
            <a:r>
              <a:rPr lang="en-US" dirty="0" err="1" smtClean="0">
                <a:latin typeface="Times New Roman" pitchFamily="18" charset="0"/>
                <a:cs typeface="Times New Roman" pitchFamily="18" charset="0"/>
              </a:rPr>
              <a:t>Hogmanay</a:t>
            </a:r>
            <a:r>
              <a:rPr lang="en-US" dirty="0" smtClean="0">
                <a:latin typeface="Times New Roman" pitchFamily="18" charset="0"/>
                <a:cs typeface="Times New Roman" pitchFamily="18" charset="0"/>
              </a:rPr>
              <a:t>--is the major winter celebration, and overshadows Christmas. </a:t>
            </a:r>
            <a:r>
              <a:rPr lang="en-US" dirty="0" err="1" smtClean="0">
                <a:latin typeface="Times New Roman" pitchFamily="18" charset="0"/>
                <a:cs typeface="Times New Roman" pitchFamily="18" charset="0"/>
              </a:rPr>
              <a:t>Hogmanay</a:t>
            </a:r>
            <a:r>
              <a:rPr lang="en-US" dirty="0" smtClean="0">
                <a:latin typeface="Times New Roman" pitchFamily="18" charset="0"/>
                <a:cs typeface="Times New Roman" pitchFamily="18" charset="0"/>
              </a:rPr>
              <a:t> is the Scots word for the last day of the year How </a:t>
            </a:r>
            <a:r>
              <a:rPr lang="en-US" dirty="0" err="1" smtClean="0">
                <a:latin typeface="Times New Roman" pitchFamily="18" charset="0"/>
                <a:cs typeface="Times New Roman" pitchFamily="18" charset="0"/>
              </a:rPr>
              <a:t>Hogmanay</a:t>
            </a:r>
            <a:r>
              <a:rPr lang="en-US" dirty="0" smtClean="0">
                <a:latin typeface="Times New Roman" pitchFamily="18" charset="0"/>
                <a:cs typeface="Times New Roman" pitchFamily="18" charset="0"/>
              </a:rPr>
              <a:t> is celebrated varies throughout Scotland, but one widely </a:t>
            </a:r>
            <a:r>
              <a:rPr lang="en-US" dirty="0" err="1" smtClean="0">
                <a:latin typeface="Times New Roman" pitchFamily="18" charset="0"/>
                <a:cs typeface="Times New Roman" pitchFamily="18" charset="0"/>
              </a:rPr>
              <a:t>practised</a:t>
            </a:r>
            <a:r>
              <a:rPr lang="en-US" dirty="0" smtClean="0">
                <a:latin typeface="Times New Roman" pitchFamily="18" charset="0"/>
                <a:cs typeface="Times New Roman" pitchFamily="18" charset="0"/>
              </a:rPr>
              <a:t> custom is “first footing.” There is a superstitious belief that the first person to cross the threshold of a household in the New Year can bring luck and prosperity.</a:t>
            </a:r>
            <a:endParaRPr lang="zh-CN" altLang="en-US" dirty="0" smtClean="0">
              <a:latin typeface="Times New Roman" pitchFamily="18" charset="0"/>
              <a:cs typeface="Times New Roman" pitchFamily="18" charset="0"/>
            </a:endParaRPr>
          </a:p>
          <a:p>
            <a:endParaRPr lang="zh-CN" altLang="en-US" dirty="0"/>
          </a:p>
        </p:txBody>
      </p:sp>
      <p:pic>
        <p:nvPicPr>
          <p:cNvPr id="7" name="内容占位符 6" descr="midi_hogmanay.jpg"/>
          <p:cNvPicPr>
            <a:picLocks noGrp="1" noChangeAspect="1"/>
          </p:cNvPicPr>
          <p:nvPr>
            <p:ph sz="half" idx="2"/>
          </p:nvPr>
        </p:nvPicPr>
        <p:blipFill>
          <a:blip r:embed="rId2"/>
          <a:stretch>
            <a:fillRect/>
          </a:stretch>
        </p:blipFill>
        <p:spPr>
          <a:xfrm>
            <a:off x="4083106" y="1928802"/>
            <a:ext cx="4772174" cy="35719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Burns Night</a:t>
            </a:r>
            <a:endParaRPr lang="zh-CN" altLang="en-US" sz="3600" dirty="0">
              <a:latin typeface="Times New Roman" pitchFamily="18" charset="0"/>
              <a:cs typeface="Times New Roman" pitchFamily="18" charset="0"/>
            </a:endParaRPr>
          </a:p>
        </p:txBody>
      </p:sp>
      <p:pic>
        <p:nvPicPr>
          <p:cNvPr id="5" name="内容占位符 4" descr="Burns-Night-Ball.jpg"/>
          <p:cNvPicPr>
            <a:picLocks noGrp="1" noChangeAspect="1"/>
          </p:cNvPicPr>
          <p:nvPr>
            <p:ph sz="half" idx="1"/>
          </p:nvPr>
        </p:nvPicPr>
        <p:blipFill>
          <a:blip r:embed="rId2"/>
          <a:stretch>
            <a:fillRect/>
          </a:stretch>
        </p:blipFill>
        <p:spPr>
          <a:xfrm>
            <a:off x="457199" y="1857364"/>
            <a:ext cx="4198311" cy="3864618"/>
          </a:xfrm>
        </p:spPr>
      </p:pic>
      <p:sp>
        <p:nvSpPr>
          <p:cNvPr id="4" name="内容占位符 3"/>
          <p:cNvSpPr>
            <a:spLocks noGrp="1"/>
          </p:cNvSpPr>
          <p:nvPr>
            <p:ph sz="half" idx="2"/>
          </p:nvPr>
        </p:nvSpPr>
        <p:spPr/>
        <p:txBody>
          <a:bodyPr>
            <a:normAutofit fontScale="85000" lnSpcReduction="10000"/>
          </a:bodyPr>
          <a:lstStyle/>
          <a:p>
            <a:r>
              <a:rPr lang="en-US" dirty="0" smtClean="0"/>
              <a:t>Each year Scottish people all over the world celebrate their most beloved national poet, Robert Burns, by holding a Burns Supper on the evening of his birthday (25 January). Burns wrote mainly in the Scots dialect and his poems drew on older traditions of Scottish folk songs and stories and so have a wide popular appeal.</a:t>
            </a:r>
            <a:r>
              <a:rPr lang="zh-CN" altLang="en-US" dirty="0" smtClean="0"/>
              <a:t> </a:t>
            </a: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Halloween</a:t>
            </a:r>
            <a:endParaRPr lang="zh-CN" altLang="en-US" sz="3600" dirty="0"/>
          </a:p>
        </p:txBody>
      </p:sp>
      <p:sp>
        <p:nvSpPr>
          <p:cNvPr id="3" name="内容占位符 2"/>
          <p:cNvSpPr>
            <a:spLocks noGrp="1"/>
          </p:cNvSpPr>
          <p:nvPr>
            <p:ph sz="half" idx="1"/>
          </p:nvPr>
        </p:nvSpPr>
        <p:spPr>
          <a:xfrm>
            <a:off x="428596" y="1285860"/>
            <a:ext cx="3571900" cy="4840303"/>
          </a:xfrm>
        </p:spPr>
        <p:txBody>
          <a:bodyPr>
            <a:noAutofit/>
          </a:bodyPr>
          <a:lstStyle/>
          <a:p>
            <a:r>
              <a:rPr lang="en-US" sz="2000" dirty="0" smtClean="0">
                <a:latin typeface="Times New Roman" pitchFamily="18" charset="0"/>
                <a:cs typeface="Times New Roman" pitchFamily="18" charset="0"/>
              </a:rPr>
              <a:t>Halloween is a Scottish festival that comes from the great feast of the pagan Celts which marked the arrival of the winter half of the year. The festival is dedicated to remembering the dead, including saints (hallows),  martyrs, and all the faithful departed believers. Typical festive Halloween activities include  “trick-or-treat”, attending  costume parties, decorating, carving  pumpkins into lanterns.  </a:t>
            </a:r>
            <a:endParaRPr lang="zh-CN" alt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endParaRPr lang="zh-CN" altLang="en-US" sz="2000" dirty="0" smtClean="0">
              <a:latin typeface="Times New Roman" pitchFamily="18" charset="0"/>
              <a:cs typeface="Times New Roman" pitchFamily="18" charset="0"/>
            </a:endParaRPr>
          </a:p>
          <a:p>
            <a:endParaRPr lang="zh-CN" altLang="en-US" sz="2000" dirty="0"/>
          </a:p>
        </p:txBody>
      </p:sp>
      <p:pic>
        <p:nvPicPr>
          <p:cNvPr id="5" name="内容占位符 4" descr="Treat-For-Halloween.jpg"/>
          <p:cNvPicPr>
            <a:picLocks noGrp="1" noChangeAspect="1"/>
          </p:cNvPicPr>
          <p:nvPr>
            <p:ph sz="half" idx="2"/>
          </p:nvPr>
        </p:nvPicPr>
        <p:blipFill>
          <a:blip r:embed="rId2"/>
          <a:stretch>
            <a:fillRect/>
          </a:stretch>
        </p:blipFill>
        <p:spPr>
          <a:xfrm>
            <a:off x="3962759" y="2225122"/>
            <a:ext cx="5038397" cy="320414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8186766" cy="868346"/>
          </a:xfrm>
        </p:spPr>
        <p:txBody>
          <a:bodyPr>
            <a:normAutofit/>
          </a:bodyPr>
          <a:lstStyle/>
          <a:p>
            <a:r>
              <a:rPr lang="en-US" sz="3600" dirty="0" smtClean="0">
                <a:latin typeface="Times New Roman" pitchFamily="18" charset="0"/>
                <a:cs typeface="Times New Roman" pitchFamily="18" charset="0"/>
              </a:rPr>
              <a:t>Eisteddfod</a:t>
            </a:r>
            <a:endParaRPr lang="zh-CN" altLang="en-US" sz="3600" dirty="0">
              <a:latin typeface="Times New Roman" pitchFamily="18" charset="0"/>
              <a:cs typeface="Times New Roman" pitchFamily="18" charset="0"/>
            </a:endParaRPr>
          </a:p>
        </p:txBody>
      </p:sp>
      <p:pic>
        <p:nvPicPr>
          <p:cNvPr id="5" name="内容占位符 4" descr="Eisteddfod.jpg"/>
          <p:cNvPicPr>
            <a:picLocks noGrp="1" noChangeAspect="1"/>
          </p:cNvPicPr>
          <p:nvPr>
            <p:ph sz="half" idx="1"/>
          </p:nvPr>
        </p:nvPicPr>
        <p:blipFill>
          <a:blip r:embed="rId2"/>
          <a:stretch>
            <a:fillRect/>
          </a:stretch>
        </p:blipFill>
        <p:spPr>
          <a:xfrm>
            <a:off x="632789" y="1343803"/>
            <a:ext cx="3653459" cy="4871279"/>
          </a:xfrm>
        </p:spPr>
      </p:pic>
      <p:sp>
        <p:nvSpPr>
          <p:cNvPr id="4" name="内容占位符 3"/>
          <p:cNvSpPr>
            <a:spLocks noGrp="1"/>
          </p:cNvSpPr>
          <p:nvPr>
            <p:ph sz="half" idx="2"/>
          </p:nvPr>
        </p:nvSpPr>
        <p:spPr>
          <a:xfrm>
            <a:off x="4643438" y="1214422"/>
            <a:ext cx="4043362" cy="5286412"/>
          </a:xfrm>
        </p:spPr>
        <p:txBody>
          <a:bodyPr>
            <a:noAutofit/>
          </a:bodyPr>
          <a:lstStyle/>
          <a:p>
            <a:r>
              <a:rPr lang="en-US" sz="2000" dirty="0" smtClean="0">
                <a:latin typeface="Times New Roman" pitchFamily="18" charset="0"/>
                <a:cs typeface="Times New Roman" pitchFamily="18" charset="0"/>
              </a:rPr>
              <a:t>Eisteddfod is a Welsh festival that would remind people throughout the UK of Wales’ special cultural heritage. The Eisteddfod</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now the largest popular festival of music making and poetry writing in Europe. At the Eisteddfod, tents and pavilions are erected around a big open space: in the different tents competitions are held to find the best choirs, translators, essayists and poets. The highlight is the crowning of the two bards who have written the best poems of the festival.</a:t>
            </a:r>
            <a:r>
              <a:rPr lang="zh-CN" altLang="en-US" sz="2000"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a:xfrm>
            <a:off x="357158" y="1571612"/>
            <a:ext cx="8329642" cy="4554551"/>
          </a:xfrm>
        </p:spPr>
        <p:txBody>
          <a:bodyPr>
            <a:noAutofit/>
          </a:bodyPr>
          <a:lstStyle/>
          <a:p>
            <a:pPr lvl="0">
              <a:buNone/>
            </a:pPr>
            <a:r>
              <a:rPr lang="en-US" sz="2400" dirty="0" smtClean="0">
                <a:latin typeface="Times New Roman" pitchFamily="18" charset="0"/>
                <a:cs typeface="Times New Roman" pitchFamily="18" charset="0"/>
              </a:rPr>
              <a:t>A. Find some examples from the text to demonstrate how </a:t>
            </a:r>
            <a:r>
              <a:rPr lang="en-US" altLang="zh-CN" sz="2400" dirty="0" smtClean="0">
                <a:latin typeface="Times New Roman" pitchFamily="18" charset="0"/>
                <a:cs typeface="Times New Roman" pitchFamily="18" charset="0"/>
              </a:rPr>
              <a:t>British sports, holidays and festivals reflect British history and culture</a:t>
            </a:r>
            <a:r>
              <a:rPr lang="en-US" sz="2400" dirty="0" smtClean="0">
                <a:latin typeface="Times New Roman" pitchFamily="18" charset="0"/>
                <a:cs typeface="Times New Roman" pitchFamily="18" charset="0"/>
              </a:rPr>
              <a:t>.</a:t>
            </a:r>
            <a:endParaRPr lang="zh-CN" altLang="en-US" sz="2400" dirty="0" smtClean="0">
              <a:latin typeface="Times New Roman" pitchFamily="18" charset="0"/>
              <a:cs typeface="Times New Roman" pitchFamily="18" charset="0"/>
            </a:endParaRPr>
          </a:p>
          <a:p>
            <a:pPr lvl="0">
              <a:buNone/>
            </a:pPr>
            <a:r>
              <a:rPr lang="en-US" sz="2400" dirty="0" smtClean="0">
                <a:latin typeface="Times New Roman" pitchFamily="18" charset="0"/>
                <a:cs typeface="Times New Roman" pitchFamily="18" charset="0"/>
              </a:rPr>
              <a:t>B.  Why is cricket very English? Why does the author believe that cricket was associated with a set of English values?</a:t>
            </a:r>
            <a:endParaRPr lang="zh-CN" altLang="en-US" sz="2400" dirty="0" smtClean="0">
              <a:latin typeface="Times New Roman" pitchFamily="18" charset="0"/>
              <a:cs typeface="Times New Roman" pitchFamily="18" charset="0"/>
            </a:endParaRPr>
          </a:p>
          <a:p>
            <a:pPr lvl="0">
              <a:buNone/>
            </a:pPr>
            <a:r>
              <a:rPr lang="en-US" sz="2400" dirty="0" smtClean="0">
                <a:latin typeface="Times New Roman" pitchFamily="18" charset="0"/>
                <a:cs typeface="Times New Roman" pitchFamily="18" charset="0"/>
              </a:rPr>
              <a:t>C. How do the British celebrate Christmas? In what way does this holiday and the ways of celebration in Britain reflect western cultural tradition in general and British traditions in particular?</a:t>
            </a:r>
            <a:endParaRPr lang="zh-CN" altLang="en-US" sz="2400" dirty="0" smtClean="0">
              <a:latin typeface="Times New Roman" pitchFamily="18" charset="0"/>
              <a:cs typeface="Times New Roman" pitchFamily="18" charset="0"/>
            </a:endParaRPr>
          </a:p>
          <a:p>
            <a:pPr lvl="0">
              <a:buNone/>
            </a:pPr>
            <a:r>
              <a:rPr lang="en-US" sz="2400" dirty="0" smtClean="0">
                <a:latin typeface="Times New Roman" pitchFamily="18" charset="0"/>
                <a:cs typeface="Times New Roman" pitchFamily="18" charset="0"/>
              </a:rPr>
              <a:t>D. In what way are the Welsh people different from England, Scotland, and Northern Ireland in celebrating their holidays?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8186766" cy="2297106"/>
          </a:xfrm>
        </p:spPr>
        <p:txBody>
          <a:bodyPr/>
          <a:lstStyle/>
          <a:p>
            <a:r>
              <a:rPr lang="en-US" altLang="zh-CN" dirty="0" smtClean="0">
                <a:latin typeface="Century" pitchFamily="18" charset="0"/>
              </a:rPr>
              <a:t>The End</a:t>
            </a:r>
            <a:endParaRPr lang="zh-CN" altLang="en-US" dirty="0">
              <a:latin typeface="Century" pitchFamily="18" charset="0"/>
            </a:endParaRPr>
          </a:p>
        </p:txBody>
      </p:sp>
      <p:sp>
        <p:nvSpPr>
          <p:cNvPr id="3" name="内容占位符 2"/>
          <p:cNvSpPr>
            <a:spLocks noGrp="1"/>
          </p:cNvSpPr>
          <p:nvPr>
            <p:ph idx="1"/>
          </p:nvPr>
        </p:nvSpPr>
        <p:spPr>
          <a:xfrm>
            <a:off x="500034" y="2857497"/>
            <a:ext cx="8229600" cy="3357586"/>
          </a:xfrm>
        </p:spPr>
        <p:txBody>
          <a:bodyPr>
            <a:normAutofit/>
          </a:bodyPr>
          <a:lstStyle/>
          <a:p>
            <a:pPr algn="ctr">
              <a:buNone/>
            </a:pPr>
            <a:r>
              <a:rPr lang="zh-CN" altLang="en-US" sz="3600" b="1" dirty="0" smtClean="0"/>
              <a:t>高等教育出版社</a:t>
            </a:r>
            <a:endParaRPr lang="en-US" altLang="zh-CN" sz="3600" b="1" dirty="0" smtClean="0"/>
          </a:p>
          <a:p>
            <a:pPr algn="ctr">
              <a:buNone/>
            </a:pPr>
            <a:endParaRPr lang="en-US" altLang="zh-CN" sz="3600" b="1" dirty="0" smtClean="0"/>
          </a:p>
          <a:p>
            <a:pPr algn="ctr">
              <a:buNone/>
            </a:pPr>
            <a:r>
              <a:rPr lang="en-US" altLang="zh-CN" sz="3600" b="1" dirty="0" smtClean="0">
                <a:latin typeface="+mj-ea"/>
                <a:ea typeface="+mj-ea"/>
              </a:rPr>
              <a:t>2015</a:t>
            </a:r>
            <a:endParaRPr lang="zh-CN" altLang="en-US" sz="3600" b="1"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rPr>
              <a:t>Focal Points</a:t>
            </a:r>
            <a:endParaRPr lang="zh-CN" altLang="en-US" sz="4000" dirty="0"/>
          </a:p>
        </p:txBody>
      </p:sp>
      <p:sp>
        <p:nvSpPr>
          <p:cNvPr id="4" name="内容占位符 3"/>
          <p:cNvSpPr>
            <a:spLocks noGrp="1"/>
          </p:cNvSpPr>
          <p:nvPr>
            <p:ph sz="half" idx="1"/>
          </p:nvPr>
        </p:nvSpPr>
        <p:spPr/>
        <p:txBody>
          <a:bodyPr>
            <a:normAutofit fontScale="92500" lnSpcReduction="10000"/>
          </a:bodyPr>
          <a:lstStyle/>
          <a:p>
            <a:pPr>
              <a:buNone/>
            </a:pPr>
            <a:r>
              <a:rPr lang="en-US" sz="2600" b="1" dirty="0">
                <a:latin typeface="Times New Roman" pitchFamily="18" charset="0"/>
                <a:cs typeface="Times New Roman" pitchFamily="18" charset="0"/>
              </a:rPr>
              <a:t>Sports:</a:t>
            </a:r>
            <a:endParaRPr lang="zh-CN" altLang="en-US" sz="2600" b="1" dirty="0">
              <a:latin typeface="Times New Roman" pitchFamily="18" charset="0"/>
              <a:cs typeface="Times New Roman" pitchFamily="18" charset="0"/>
            </a:endParaRPr>
          </a:p>
          <a:p>
            <a:r>
              <a:rPr lang="en-US" sz="2600" dirty="0">
                <a:latin typeface="Times New Roman" pitchFamily="18" charset="0"/>
                <a:cs typeface="Times New Roman" pitchFamily="18" charset="0"/>
              </a:rPr>
              <a:t>football</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“Football hooligans”</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FA</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tennis</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Wimbledon</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cricket </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golf </a:t>
            </a:r>
            <a:endParaRPr lang="en-US" sz="2600" dirty="0" smtClean="0">
              <a:latin typeface="Times New Roman" pitchFamily="18" charset="0"/>
              <a:cs typeface="Times New Roman" pitchFamily="18" charset="0"/>
            </a:endParaRPr>
          </a:p>
          <a:p>
            <a:r>
              <a:rPr lang="en-US" sz="2600" dirty="0">
                <a:latin typeface="Times New Roman" pitchFamily="18" charset="0"/>
                <a:cs typeface="Times New Roman" pitchFamily="18" charset="0"/>
              </a:rPr>
              <a:t>horse racing </a:t>
            </a:r>
            <a:endParaRPr lang="zh-CN" alt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Royal Ascot</a:t>
            </a:r>
            <a:endParaRPr lang="zh-CN" altLang="en-US" sz="2600" dirty="0">
              <a:latin typeface="Times New Roman" pitchFamily="18" charset="0"/>
              <a:cs typeface="Times New Roman" pitchFamily="18" charset="0"/>
            </a:endParaRPr>
          </a:p>
          <a:p>
            <a:endParaRPr lang="zh-CN" altLang="en-US" dirty="0"/>
          </a:p>
        </p:txBody>
      </p:sp>
      <p:sp>
        <p:nvSpPr>
          <p:cNvPr id="5" name="内容占位符 4"/>
          <p:cNvSpPr>
            <a:spLocks noGrp="1"/>
          </p:cNvSpPr>
          <p:nvPr>
            <p:ph sz="half" idx="2"/>
          </p:nvPr>
        </p:nvSpPr>
        <p:spPr/>
        <p:txBody>
          <a:bodyPr>
            <a:normAutofit fontScale="92500" lnSpcReduction="10000"/>
          </a:bodyPr>
          <a:lstStyle/>
          <a:p>
            <a:pPr>
              <a:buNone/>
            </a:pPr>
            <a:r>
              <a:rPr lang="en-US" sz="2600" b="1" dirty="0">
                <a:latin typeface="Times New Roman" pitchFamily="18" charset="0"/>
                <a:cs typeface="Times New Roman" pitchFamily="18" charset="0"/>
              </a:rPr>
              <a:t>Holidays and Festivals:</a:t>
            </a:r>
            <a:endParaRPr lang="zh-CN" altLang="en-US" sz="2600" b="1"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Christmas</a:t>
            </a:r>
            <a:endParaRPr lang="zh-CN" alt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Easter</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Bonfire Night</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the Battle of the Boyne </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Orange Marches</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St Patrick’s Day</a:t>
            </a:r>
            <a:endParaRPr lang="zh-CN" altLang="en-US" sz="2600" dirty="0">
              <a:latin typeface="Times New Roman" pitchFamily="18" charset="0"/>
              <a:cs typeface="Times New Roman" pitchFamily="18" charset="0"/>
            </a:endParaRPr>
          </a:p>
          <a:p>
            <a:r>
              <a:rPr lang="en-US" sz="2600" dirty="0" err="1">
                <a:latin typeface="Times New Roman" pitchFamily="18" charset="0"/>
                <a:cs typeface="Times New Roman" pitchFamily="18" charset="0"/>
              </a:rPr>
              <a:t>Hogmanay</a:t>
            </a:r>
            <a:endParaRPr lang="zh-CN" alt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Burns Night</a:t>
            </a:r>
            <a:endParaRPr lang="zh-CN" alt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Halloween</a:t>
            </a:r>
          </a:p>
          <a:p>
            <a:r>
              <a:rPr lang="en-US" sz="2400" dirty="0" smtClean="0">
                <a:latin typeface="Times New Roman" pitchFamily="18" charset="0"/>
                <a:cs typeface="Times New Roman" pitchFamily="18" charset="0"/>
              </a:rPr>
              <a:t>Eisteddfod</a:t>
            </a:r>
            <a:r>
              <a:rPr lang="en-US" sz="2600" dirty="0" smtClean="0">
                <a:latin typeface="Times New Roman" pitchFamily="18" charset="0"/>
                <a:cs typeface="Times New Roman" pitchFamily="18" charset="0"/>
              </a:rPr>
              <a:t> </a:t>
            </a:r>
            <a:endParaRPr lang="zh-CN" altLang="en-US" sz="2600" dirty="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28596" y="642918"/>
            <a:ext cx="8258204" cy="1214446"/>
          </a:xfrm>
        </p:spPr>
        <p:txBody>
          <a:bodyPr>
            <a:normAutofit fontScale="90000"/>
          </a:bodyPr>
          <a:lstStyle/>
          <a:p>
            <a:r>
              <a:rPr lang="en-US" altLang="zh-CN" dirty="0" smtClean="0">
                <a:latin typeface="Times New Roman" pitchFamily="18" charset="0"/>
                <a:cs typeface="Times New Roman" pitchFamily="18" charset="0"/>
              </a:rPr>
              <a:t>The Unit Is Divided into Two Sections</a:t>
            </a:r>
            <a:endParaRPr lang="zh-CN" altLang="en-US" dirty="0"/>
          </a:p>
        </p:txBody>
      </p:sp>
      <p:sp>
        <p:nvSpPr>
          <p:cNvPr id="6" name="内容占位符 5"/>
          <p:cNvSpPr>
            <a:spLocks noGrp="1"/>
          </p:cNvSpPr>
          <p:nvPr>
            <p:ph idx="1"/>
          </p:nvPr>
        </p:nvSpPr>
        <p:spPr>
          <a:xfrm>
            <a:off x="500034" y="2143116"/>
            <a:ext cx="8186766" cy="3983047"/>
          </a:xfrm>
        </p:spPr>
        <p:txBody>
          <a:bodyPr/>
          <a:lstStyle/>
          <a:p>
            <a:pPr marL="571500" indent="-571500">
              <a:buAutoNum type="romanUcPeriod"/>
            </a:pPr>
            <a:r>
              <a:rPr lang="en-US" altLang="zh-CN" dirty="0" smtClean="0">
                <a:latin typeface="Times New Roman" pitchFamily="18" charset="0"/>
                <a:cs typeface="Times New Roman" pitchFamily="18" charset="0"/>
              </a:rPr>
              <a:t>Sports</a:t>
            </a:r>
          </a:p>
          <a:p>
            <a:pPr marL="571500" indent="-571500">
              <a:buAutoNum type="romanUcPeriod"/>
            </a:pPr>
            <a:r>
              <a:rPr lang="en-US" altLang="zh-CN" dirty="0" smtClean="0">
                <a:latin typeface="Times New Roman" pitchFamily="18" charset="0"/>
                <a:cs typeface="Times New Roman" pitchFamily="18" charset="0"/>
              </a:rPr>
              <a:t>Holidays and Festivals</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Sports</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en-US" altLang="zh-CN" sz="2800" dirty="0" smtClean="0">
                <a:latin typeface="Times New Roman" pitchFamily="18" charset="0"/>
                <a:cs typeface="Times New Roman" pitchFamily="18" charset="0"/>
              </a:rPr>
              <a:t>Sports in British life</a:t>
            </a:r>
          </a:p>
          <a:p>
            <a:r>
              <a:rPr lang="en-US" altLang="zh-CN" sz="2800" dirty="0" smtClean="0">
                <a:latin typeface="Times New Roman" pitchFamily="18" charset="0"/>
                <a:cs typeface="Times New Roman" pitchFamily="18" charset="0"/>
              </a:rPr>
              <a:t>Football</a:t>
            </a:r>
          </a:p>
          <a:p>
            <a:r>
              <a:rPr lang="en-US" altLang="zh-CN" sz="2800" dirty="0" smtClean="0">
                <a:latin typeface="Times New Roman" pitchFamily="18" charset="0"/>
                <a:cs typeface="Times New Roman" pitchFamily="18" charset="0"/>
              </a:rPr>
              <a:t>Tennis</a:t>
            </a:r>
          </a:p>
          <a:p>
            <a:r>
              <a:rPr lang="en-US" altLang="zh-CN" sz="2800" dirty="0" smtClean="0">
                <a:latin typeface="Times New Roman" pitchFamily="18" charset="0"/>
                <a:cs typeface="Times New Roman" pitchFamily="18" charset="0"/>
              </a:rPr>
              <a:t>Cricket</a:t>
            </a:r>
          </a:p>
          <a:p>
            <a:r>
              <a:rPr lang="en-US" altLang="zh-CN" sz="2800" dirty="0" smtClean="0">
                <a:latin typeface="Times New Roman" pitchFamily="18" charset="0"/>
                <a:cs typeface="Times New Roman" pitchFamily="18" charset="0"/>
              </a:rPr>
              <a:t>Golf</a:t>
            </a:r>
          </a:p>
          <a:p>
            <a:r>
              <a:rPr lang="en-US" altLang="zh-CN" sz="2800" dirty="0" smtClean="0">
                <a:latin typeface="Times New Roman" pitchFamily="18" charset="0"/>
                <a:cs typeface="Times New Roman" pitchFamily="18" charset="0"/>
              </a:rPr>
              <a:t>Horse Racing, Hunting and Equestrianism</a:t>
            </a:r>
            <a:endParaRPr lang="zh-CN" altLang="en-US"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 Sports</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en-US" altLang="zh-CN" sz="2400" dirty="0" smtClean="0">
                <a:latin typeface="Times New Roman" pitchFamily="18" charset="0"/>
                <a:cs typeface="Times New Roman" pitchFamily="18" charset="0"/>
              </a:rPr>
              <a:t>Sports in British life:</a:t>
            </a:r>
          </a:p>
          <a:p>
            <a:pPr>
              <a:buNone/>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G</a:t>
            </a:r>
            <a:r>
              <a:rPr lang="en-US" sz="2400" dirty="0" smtClean="0">
                <a:latin typeface="Times New Roman" pitchFamily="18" charset="0"/>
                <a:cs typeface="Times New Roman" pitchFamily="18" charset="0"/>
              </a:rPr>
              <a:t>oing </a:t>
            </a:r>
            <a:r>
              <a:rPr lang="en-US" sz="2400" dirty="0">
                <a:latin typeface="Times New Roman" pitchFamily="18" charset="0"/>
                <a:cs typeface="Times New Roman" pitchFamily="18" charset="0"/>
              </a:rPr>
              <a:t>for a walk in the country, working in the garden or watching sports on </a:t>
            </a:r>
            <a:r>
              <a:rPr lang="en-US" sz="2400" dirty="0" smtClean="0">
                <a:latin typeface="Times New Roman" pitchFamily="18" charset="0"/>
                <a:cs typeface="Times New Roman" pitchFamily="18" charset="0"/>
              </a:rPr>
              <a:t>TV--</a:t>
            </a:r>
            <a:r>
              <a:rPr lang="en-US" sz="2400" dirty="0">
                <a:latin typeface="Times New Roman" pitchFamily="18" charset="0"/>
                <a:cs typeface="Times New Roman" pitchFamily="18" charset="0"/>
              </a:rPr>
              <a:t>these are all ways in which many British people like to relax on </a:t>
            </a:r>
            <a:r>
              <a:rPr lang="en-US" sz="2400" dirty="0" smtClean="0">
                <a:latin typeface="Times New Roman" pitchFamily="18" charset="0"/>
                <a:cs typeface="Times New Roman" pitchFamily="18" charset="0"/>
              </a:rPr>
              <a:t>weekends.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Because many </a:t>
            </a:r>
            <a:r>
              <a:rPr lang="en-US" sz="2400" dirty="0">
                <a:latin typeface="Times New Roman" pitchFamily="18" charset="0"/>
                <a:cs typeface="Times New Roman" pitchFamily="18" charset="0"/>
              </a:rPr>
              <a:t>of the sports we see played throughout the world today were born in Britain, the history of such activities is of interest to people everywhere</a:t>
            </a:r>
            <a:r>
              <a:rPr lang="en-US" sz="2400" dirty="0" smtClean="0">
                <a:latin typeface="Times New Roman" pitchFamily="18" charset="0"/>
                <a:cs typeface="Times New Roman" pitchFamily="18" charset="0"/>
              </a:rPr>
              <a:t>.</a:t>
            </a:r>
            <a:r>
              <a:rPr lang="en-US" sz="2400" dirty="0"/>
              <a:t> </a:t>
            </a:r>
            <a:r>
              <a:rPr lang="en-US" sz="2400" dirty="0">
                <a:latin typeface="Times New Roman" pitchFamily="18" charset="0"/>
                <a:cs typeface="Times New Roman" pitchFamily="18" charset="0"/>
              </a:rPr>
              <a:t>In the past, Britain was a mainly agricultural society with most people involved in farming. Britain was also a very religious society and the influence of the Christian Church on peoples’ lives was very great. Such influences are still evident in today’s sports and leisure activities.</a:t>
            </a:r>
            <a:endParaRPr lang="zh-CN" alt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0800000" flipV="1">
            <a:off x="500034" y="5643578"/>
            <a:ext cx="8186766" cy="857256"/>
          </a:xfrm>
        </p:spPr>
        <p:txBody>
          <a:bodyPr>
            <a:normAutofit/>
          </a:bodyPr>
          <a:lstStyle/>
          <a:p>
            <a:r>
              <a:rPr lang="en-US" altLang="zh-CN" sz="2400" dirty="0" smtClean="0">
                <a:latin typeface="Times New Roman" pitchFamily="18" charset="0"/>
                <a:cs typeface="Times New Roman" pitchFamily="18" charset="0"/>
              </a:rPr>
              <a:t>Watching sports on TV in a pub</a:t>
            </a:r>
            <a:endParaRPr lang="zh-CN" altLang="en-US" sz="2400" dirty="0">
              <a:latin typeface="Times New Roman" pitchFamily="18" charset="0"/>
              <a:cs typeface="Times New Roman" pitchFamily="18" charset="0"/>
            </a:endParaRPr>
          </a:p>
        </p:txBody>
      </p:sp>
      <p:pic>
        <p:nvPicPr>
          <p:cNvPr id="4" name="内容占位符 3" descr="sports-bar.jpg"/>
          <p:cNvPicPr>
            <a:picLocks noGrp="1" noChangeAspect="1"/>
          </p:cNvPicPr>
          <p:nvPr>
            <p:ph idx="1"/>
          </p:nvPr>
        </p:nvPicPr>
        <p:blipFill>
          <a:blip r:embed="rId2"/>
          <a:stretch>
            <a:fillRect/>
          </a:stretch>
        </p:blipFill>
        <p:spPr>
          <a:xfrm>
            <a:off x="714348" y="548858"/>
            <a:ext cx="7572428" cy="502304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Football</a:t>
            </a:r>
            <a:endParaRPr lang="zh-CN" altLang="en-US" sz="36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r>
              <a:rPr lang="en-US" sz="2400" dirty="0" smtClean="0">
                <a:latin typeface="Times New Roman" pitchFamily="18" charset="0"/>
                <a:cs typeface="Times New Roman" pitchFamily="18" charset="0"/>
              </a:rPr>
              <a:t> The idea of sports having seasons--like the football season -- comes from the natural rhythms of an agricultural society. Football is a boisterous sport still played in winter and early spring when the weather is cool and often wet. There are legends that suggest that games like football and rugby actually derived from the “sport” of ancient warriors celebrating victory. During the Renaissance the idea began to emerge that some sports were too rough for aristocratic young men. In Shakespeare’s time, football was played in the cities as well as the countryside. Drinking hard went along with playing hard, which led to unrefined </a:t>
            </a:r>
            <a:r>
              <a:rPr lang="en-US" sz="2400" dirty="0" err="1" smtClean="0">
                <a:latin typeface="Times New Roman" pitchFamily="18" charset="0"/>
                <a:cs typeface="Times New Roman" pitchFamily="18" charset="0"/>
              </a:rPr>
              <a:t>behaviour</a:t>
            </a:r>
            <a:r>
              <a:rPr lang="en-US" sz="2400" dirty="0" smtClean="0">
                <a:latin typeface="Times New Roman" pitchFamily="18" charset="0"/>
                <a:cs typeface="Times New Roman" pitchFamily="18" charset="0"/>
              </a:rPr>
              <a:t>.</a:t>
            </a:r>
            <a:endParaRPr lang="zh-CN" altLang="en-US"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2373</Words>
  <Application>Microsoft Office PowerPoint</Application>
  <PresentationFormat>On-screen Show (4:3)</PresentationFormat>
  <Paragraphs>127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主题</vt:lpstr>
      <vt:lpstr>《英语国家社会与文化入门》(上册）</vt:lpstr>
      <vt:lpstr>The United Kingdom of Britain and Northern Ireland Unit 10 Sports, Holidays and Festivals in Britain</vt:lpstr>
      <vt:lpstr>Quiz</vt:lpstr>
      <vt:lpstr>Focal Points</vt:lpstr>
      <vt:lpstr>The Unit Is Divided into Two Sections</vt:lpstr>
      <vt:lpstr>I. Sports</vt:lpstr>
      <vt:lpstr>I. Sports</vt:lpstr>
      <vt:lpstr>Watching sports on TV in a pub</vt:lpstr>
      <vt:lpstr>Football</vt:lpstr>
      <vt:lpstr>Football</vt:lpstr>
      <vt:lpstr>Football</vt:lpstr>
      <vt:lpstr>Football</vt:lpstr>
      <vt:lpstr>Tennis</vt:lpstr>
      <vt:lpstr>Tennis</vt:lpstr>
      <vt:lpstr>Cricket</vt:lpstr>
      <vt:lpstr>Cricket</vt:lpstr>
      <vt:lpstr>Golf</vt:lpstr>
      <vt:lpstr>Horse Racing</vt:lpstr>
      <vt:lpstr>Horse racing attracts large crowds of spectators. Many people enjoy betting on the horses. In any town centre people can go into a betting shop and place a bet on the horses. </vt:lpstr>
      <vt:lpstr>Slide 20</vt:lpstr>
      <vt:lpstr>II. Holidays and Festivals</vt:lpstr>
      <vt:lpstr>Religious Holidays</vt:lpstr>
      <vt:lpstr>Christmas</vt:lpstr>
      <vt:lpstr>Christmas</vt:lpstr>
      <vt:lpstr>Easter</vt:lpstr>
      <vt:lpstr>National Holidays</vt:lpstr>
      <vt:lpstr>Bonfire Night</vt:lpstr>
      <vt:lpstr>Orange marches</vt:lpstr>
      <vt:lpstr>St Patrick’s Day </vt:lpstr>
      <vt:lpstr>Hogmanay</vt:lpstr>
      <vt:lpstr>Burns Night</vt:lpstr>
      <vt:lpstr>Halloween</vt:lpstr>
      <vt:lpstr>Eisteddfod</vt:lpstr>
      <vt:lpstr>Questions for Discussion</vt:lpstr>
      <vt:lpstr>The End</vt:lpstr>
    </vt:vector>
  </TitlesOfParts>
  <Company>Gskening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《英语国家社会与文化入门》(上册）</dc:title>
  <dc:creator>Gs</dc:creator>
  <cp:lastModifiedBy>Wang</cp:lastModifiedBy>
  <cp:revision>81</cp:revision>
  <dcterms:created xsi:type="dcterms:W3CDTF">2014-09-02T15:51:23Z</dcterms:created>
  <dcterms:modified xsi:type="dcterms:W3CDTF">2015-11-10T18:14:11Z</dcterms:modified>
</cp:coreProperties>
</file>